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08" y="4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38397" y="2384551"/>
            <a:ext cx="5315204" cy="762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51092"/>
            <a:ext cx="12192000" cy="376555"/>
          </a:xfrm>
          <a:custGeom>
            <a:avLst/>
            <a:gdLst/>
            <a:ahLst/>
            <a:cxnLst/>
            <a:rect l="l" t="t" r="r" b="b"/>
            <a:pathLst>
              <a:path w="12192000" h="376554">
                <a:moveTo>
                  <a:pt x="12192000" y="0"/>
                </a:moveTo>
                <a:lnTo>
                  <a:pt x="0" y="0"/>
                </a:lnTo>
                <a:lnTo>
                  <a:pt x="0" y="376428"/>
                </a:lnTo>
                <a:lnTo>
                  <a:pt x="12192000" y="376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96228"/>
            <a:ext cx="12189460" cy="52069"/>
          </a:xfrm>
          <a:custGeom>
            <a:avLst/>
            <a:gdLst/>
            <a:ahLst/>
            <a:cxnLst/>
            <a:rect l="l" t="t" r="r" b="b"/>
            <a:pathLst>
              <a:path w="12189460" h="52070">
                <a:moveTo>
                  <a:pt x="12188952" y="0"/>
                </a:moveTo>
                <a:lnTo>
                  <a:pt x="0" y="0"/>
                </a:lnTo>
                <a:lnTo>
                  <a:pt x="0" y="51816"/>
                </a:lnTo>
                <a:lnTo>
                  <a:pt x="12188952" y="51816"/>
                </a:lnTo>
                <a:lnTo>
                  <a:pt x="1218895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07880" y="120395"/>
            <a:ext cx="2481072" cy="2818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56150" y="609676"/>
            <a:ext cx="267969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0375" y="1747773"/>
            <a:ext cx="11271250" cy="2456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124200" y="2466641"/>
            <a:ext cx="4477004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35"/>
              </a:spcBef>
            </a:pPr>
            <a:r>
              <a:rPr sz="4000" spc="15" dirty="0"/>
              <a:t>Aplikasi</a:t>
            </a:r>
            <a:r>
              <a:rPr sz="4000" spc="-50" dirty="0"/>
              <a:t> </a:t>
            </a:r>
            <a:r>
              <a:rPr sz="4000" spc="15" dirty="0"/>
              <a:t>Perkantoran</a:t>
            </a: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D422CF0-5636-914E-F5EB-EA48C3B45766}"/>
              </a:ext>
            </a:extLst>
          </p:cNvPr>
          <p:cNvSpPr txBox="1"/>
          <p:nvPr/>
        </p:nvSpPr>
        <p:spPr>
          <a:xfrm>
            <a:off x="551992" y="5270673"/>
            <a:ext cx="3904615" cy="7835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5" dirty="0">
                <a:solidFill>
                  <a:srgbClr val="212121"/>
                </a:solidFill>
                <a:latin typeface="Times New Roman"/>
                <a:cs typeface="Times New Roman"/>
              </a:rPr>
              <a:t>Pesantren </a:t>
            </a:r>
            <a:r>
              <a:rPr sz="1950" b="1" spc="15" dirty="0">
                <a:solidFill>
                  <a:srgbClr val="212121"/>
                </a:solidFill>
                <a:latin typeface="Times New Roman"/>
                <a:cs typeface="Times New Roman"/>
              </a:rPr>
              <a:t>PeTIK </a:t>
            </a:r>
            <a:r>
              <a:rPr sz="1950" b="1" spc="10" dirty="0">
                <a:solidFill>
                  <a:srgbClr val="212121"/>
                </a:solidFill>
                <a:latin typeface="Times New Roman"/>
                <a:cs typeface="Times New Roman"/>
              </a:rPr>
              <a:t>II </a:t>
            </a:r>
            <a:r>
              <a:rPr sz="1950" b="1" spc="25" dirty="0">
                <a:solidFill>
                  <a:srgbClr val="212121"/>
                </a:solidFill>
                <a:latin typeface="Times New Roman"/>
                <a:cs typeface="Times New Roman"/>
              </a:rPr>
              <a:t>YBM</a:t>
            </a:r>
            <a:r>
              <a:rPr sz="1950" b="1" spc="-7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950" b="1" spc="20" dirty="0">
                <a:solidFill>
                  <a:srgbClr val="212121"/>
                </a:solidFill>
                <a:latin typeface="Times New Roman"/>
                <a:cs typeface="Times New Roman"/>
              </a:rPr>
              <a:t>PLN</a:t>
            </a:r>
            <a:endParaRPr sz="1950" dirty="0">
              <a:latin typeface="Times New Roman"/>
              <a:cs typeface="Times New Roman"/>
            </a:endParaRPr>
          </a:p>
          <a:p>
            <a:pPr marL="12700" marR="5080">
              <a:lnSpc>
                <a:spcPct val="102800"/>
              </a:lnSpc>
              <a:spcBef>
                <a:spcPts val="10"/>
              </a:spcBef>
            </a:pPr>
            <a:r>
              <a:rPr sz="1450" spc="5" dirty="0">
                <a:solidFill>
                  <a:srgbClr val="212121"/>
                </a:solidFill>
                <a:latin typeface="Times New Roman"/>
                <a:cs typeface="Times New Roman"/>
              </a:rPr>
              <a:t>Jl. </a:t>
            </a:r>
            <a:r>
              <a:rPr sz="1450" spc="20" dirty="0">
                <a:solidFill>
                  <a:srgbClr val="212121"/>
                </a:solidFill>
                <a:latin typeface="Times New Roman"/>
                <a:cs typeface="Times New Roman"/>
              </a:rPr>
              <a:t>KH. </a:t>
            </a:r>
            <a:r>
              <a:rPr sz="1450" spc="10" dirty="0">
                <a:solidFill>
                  <a:srgbClr val="212121"/>
                </a:solidFill>
                <a:latin typeface="Times New Roman"/>
                <a:cs typeface="Times New Roman"/>
              </a:rPr>
              <a:t>Bisri </a:t>
            </a:r>
            <a:r>
              <a:rPr sz="1450" spc="15" dirty="0">
                <a:solidFill>
                  <a:srgbClr val="212121"/>
                </a:solidFill>
                <a:latin typeface="Times New Roman"/>
                <a:cs typeface="Times New Roman"/>
              </a:rPr>
              <a:t>Syansuri </a:t>
            </a:r>
            <a:r>
              <a:rPr sz="1450" dirty="0">
                <a:solidFill>
                  <a:srgbClr val="212121"/>
                </a:solidFill>
                <a:latin typeface="Times New Roman"/>
                <a:cs typeface="Times New Roman"/>
              </a:rPr>
              <a:t>RT/01 RW/05, </a:t>
            </a:r>
            <a:r>
              <a:rPr sz="1450" spc="15" dirty="0">
                <a:solidFill>
                  <a:srgbClr val="212121"/>
                </a:solidFill>
                <a:latin typeface="Times New Roman"/>
                <a:cs typeface="Times New Roman"/>
              </a:rPr>
              <a:t>Plosogeneng,  Kec. Jombang, Kabupaten Jombang, Jawa</a:t>
            </a:r>
            <a:r>
              <a:rPr sz="1450" spc="6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1450" spc="5" dirty="0">
                <a:solidFill>
                  <a:srgbClr val="212121"/>
                </a:solidFill>
                <a:latin typeface="Times New Roman"/>
                <a:cs typeface="Times New Roman"/>
              </a:rPr>
              <a:t>Timur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5CE586F0-5174-BFAB-B125-FB6C71B84AD0}"/>
              </a:ext>
            </a:extLst>
          </p:cNvPr>
          <p:cNvSpPr/>
          <p:nvPr/>
        </p:nvSpPr>
        <p:spPr>
          <a:xfrm>
            <a:off x="10210800" y="5387386"/>
            <a:ext cx="1092707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3">
            <a:extLst>
              <a:ext uri="{FF2B5EF4-FFF2-40B4-BE49-F238E27FC236}">
                <a16:creationId xmlns:a16="http://schemas.microsoft.com/office/drawing/2014/main" id="{07FDEC15-6373-962E-AC72-D5BD75597FC7}"/>
              </a:ext>
            </a:extLst>
          </p:cNvPr>
          <p:cNvGrpSpPr/>
          <p:nvPr/>
        </p:nvGrpSpPr>
        <p:grpSpPr>
          <a:xfrm>
            <a:off x="-1" y="3166706"/>
            <a:ext cx="12191539" cy="1238134"/>
            <a:chOff x="0" y="2834639"/>
            <a:chExt cx="10078974" cy="1065276"/>
          </a:xfrm>
        </p:grpSpPr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AB727D00-F53E-13DB-75F8-D4F57D7D36DB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37C89E5D-8639-782D-4059-51507616DD23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24729E80-86EC-4F36-1C06-C542C5B1A08E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7">
            <a:extLst>
              <a:ext uri="{FF2B5EF4-FFF2-40B4-BE49-F238E27FC236}">
                <a16:creationId xmlns:a16="http://schemas.microsoft.com/office/drawing/2014/main" id="{2229A596-E810-874D-0273-9469B97FEA64}"/>
              </a:ext>
            </a:extLst>
          </p:cNvPr>
          <p:cNvSpPr/>
          <p:nvPr/>
        </p:nvSpPr>
        <p:spPr>
          <a:xfrm>
            <a:off x="551992" y="743561"/>
            <a:ext cx="2167458" cy="550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776B019B-A54F-14EE-642A-3519D1958F1C}"/>
              </a:ext>
            </a:extLst>
          </p:cNvPr>
          <p:cNvSpPr/>
          <p:nvPr/>
        </p:nvSpPr>
        <p:spPr>
          <a:xfrm>
            <a:off x="576630" y="1416280"/>
            <a:ext cx="1591513" cy="4525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BDDF3C3A-F5A4-298D-9441-003476DC3DB1}"/>
              </a:ext>
            </a:extLst>
          </p:cNvPr>
          <p:cNvSpPr/>
          <p:nvPr/>
        </p:nvSpPr>
        <p:spPr>
          <a:xfrm>
            <a:off x="3197664" y="626882"/>
            <a:ext cx="2517885" cy="12500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12">
            <a:extLst>
              <a:ext uri="{FF2B5EF4-FFF2-40B4-BE49-F238E27FC236}">
                <a16:creationId xmlns:a16="http://schemas.microsoft.com/office/drawing/2014/main" id="{1364C340-6D08-31CE-32EF-48198FFAC281}"/>
              </a:ext>
            </a:extLst>
          </p:cNvPr>
          <p:cNvGrpSpPr/>
          <p:nvPr/>
        </p:nvGrpSpPr>
        <p:grpSpPr>
          <a:xfrm>
            <a:off x="7696200" y="213864"/>
            <a:ext cx="4267200" cy="3062662"/>
            <a:chOff x="5836920" y="62483"/>
            <a:chExt cx="4242435" cy="2927350"/>
          </a:xfrm>
        </p:grpSpPr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64A99EC0-7C22-6A49-95FA-A772259B1937}"/>
                </a:ext>
              </a:extLst>
            </p:cNvPr>
            <p:cNvSpPr/>
            <p:nvPr/>
          </p:nvSpPr>
          <p:spPr>
            <a:xfrm>
              <a:off x="5836920" y="128015"/>
              <a:ext cx="4242054" cy="28613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14">
              <a:extLst>
                <a:ext uri="{FF2B5EF4-FFF2-40B4-BE49-F238E27FC236}">
                  <a16:creationId xmlns:a16="http://schemas.microsoft.com/office/drawing/2014/main" id="{A3DDA396-3DC8-4DEE-1E0D-5F030904D21B}"/>
                </a:ext>
              </a:extLst>
            </p:cNvPr>
            <p:cNvSpPr/>
            <p:nvPr/>
          </p:nvSpPr>
          <p:spPr>
            <a:xfrm>
              <a:off x="7371588" y="1068323"/>
              <a:ext cx="2707386" cy="192100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>
              <a:extLst>
                <a:ext uri="{FF2B5EF4-FFF2-40B4-BE49-F238E27FC236}">
                  <a16:creationId xmlns:a16="http://schemas.microsoft.com/office/drawing/2014/main" id="{5CFC9A1B-26C8-7582-9F7E-A4F32D78F32B}"/>
                </a:ext>
              </a:extLst>
            </p:cNvPr>
            <p:cNvSpPr/>
            <p:nvPr/>
          </p:nvSpPr>
          <p:spPr>
            <a:xfrm>
              <a:off x="7735824" y="62483"/>
              <a:ext cx="309880" cy="287020"/>
            </a:xfrm>
            <a:custGeom>
              <a:avLst/>
              <a:gdLst/>
              <a:ahLst/>
              <a:cxnLst/>
              <a:rect l="l" t="t" r="r" b="b"/>
              <a:pathLst>
                <a:path w="309879" h="287020">
                  <a:moveTo>
                    <a:pt x="309372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309372" y="286512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B016BB9A-0315-3AA9-AF5F-1CB6194E573E}"/>
              </a:ext>
            </a:extLst>
          </p:cNvPr>
          <p:cNvSpPr/>
          <p:nvPr/>
        </p:nvSpPr>
        <p:spPr>
          <a:xfrm>
            <a:off x="551992" y="700018"/>
            <a:ext cx="2167458" cy="550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BF69D56E-D822-D787-C624-ABBEB13ACE3B}"/>
              </a:ext>
            </a:extLst>
          </p:cNvPr>
          <p:cNvSpPr/>
          <p:nvPr/>
        </p:nvSpPr>
        <p:spPr>
          <a:xfrm>
            <a:off x="576630" y="1372737"/>
            <a:ext cx="1591513" cy="4525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AEA56544-0CD1-B1DE-C2B1-01BFE8560665}"/>
              </a:ext>
            </a:extLst>
          </p:cNvPr>
          <p:cNvSpPr/>
          <p:nvPr/>
        </p:nvSpPr>
        <p:spPr>
          <a:xfrm>
            <a:off x="3197664" y="583339"/>
            <a:ext cx="2517885" cy="12500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3662" y="1036916"/>
            <a:ext cx="4384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40" dirty="0"/>
              <a:t> </a:t>
            </a:r>
            <a:r>
              <a:rPr spc="-20" dirty="0"/>
              <a:t>Date</a:t>
            </a:r>
            <a:r>
              <a:rPr spc="-25" dirty="0"/>
              <a:t> </a:t>
            </a:r>
            <a:r>
              <a:rPr dirty="0"/>
              <a:t>&amp;</a:t>
            </a:r>
            <a:r>
              <a:rPr spc="-2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747773"/>
            <a:ext cx="10471150" cy="25120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  <a:tabLst>
                <a:tab pos="8826500" algn="l"/>
              </a:tabLst>
            </a:pPr>
            <a:r>
              <a:rPr sz="2800" spc="-10" dirty="0">
                <a:latin typeface="Calibri"/>
                <a:cs typeface="Calibri"/>
              </a:rPr>
              <a:t>Salah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satu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fungsi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&amp;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yaitu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90" dirty="0">
                <a:latin typeface="Calibri"/>
                <a:cs typeface="Calibri"/>
              </a:rPr>
              <a:t>NOW,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yaitu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untuk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menghasilkan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tanggal </a:t>
            </a:r>
            <a:r>
              <a:rPr sz="2800" spc="-5" dirty="0">
                <a:latin typeface="Calibri"/>
                <a:cs typeface="Calibri"/>
              </a:rPr>
              <a:t>dan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waktu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hari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ini.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Jadi </a:t>
            </a:r>
            <a:r>
              <a:rPr sz="2800" spc="-20" dirty="0">
                <a:latin typeface="Calibri"/>
                <a:cs typeface="Calibri"/>
              </a:rPr>
              <a:t>jika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kita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mengetikan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=NOW()	</a:t>
            </a:r>
            <a:r>
              <a:rPr sz="2800" spc="-5" dirty="0">
                <a:latin typeface="Calibri"/>
                <a:cs typeface="Calibri"/>
              </a:rPr>
              <a:t>di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pada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maka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akan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muncul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akan</a:t>
            </a:r>
            <a:r>
              <a:rPr sz="2800" spc="-5" dirty="0">
                <a:latin typeface="Calibri"/>
                <a:cs typeface="Calibri"/>
              </a:rPr>
              <a:t> muncul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tanggal</a:t>
            </a:r>
            <a:r>
              <a:rPr sz="2800" spc="-10" dirty="0">
                <a:latin typeface="Calibri"/>
                <a:cs typeface="Calibri"/>
              </a:rPr>
              <a:t> dan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waktu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yang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sedang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berjalan.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Fungsi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akan</a:t>
            </a:r>
            <a:r>
              <a:rPr sz="2800" spc="-5" dirty="0">
                <a:latin typeface="Calibri"/>
                <a:cs typeface="Calibri"/>
              </a:rPr>
              <a:t> di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jelaskan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sebagai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berikut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latin typeface="Calibri"/>
                <a:cs typeface="Calibri"/>
              </a:rPr>
              <a:t>Fungsi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NOW</a:t>
            </a:r>
            <a:endParaRPr sz="2800">
              <a:latin typeface="Calibri"/>
              <a:cs typeface="Calibri"/>
            </a:endParaRPr>
          </a:p>
          <a:p>
            <a:pPr marL="869315" lvl="1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869950" algn="l"/>
              </a:tabLst>
            </a:pPr>
            <a:r>
              <a:rPr sz="2400" spc="-5" dirty="0">
                <a:latin typeface="Calibri"/>
                <a:cs typeface="Calibri"/>
              </a:rPr>
              <a:t>Fungsi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memunculkan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tanggal </a:t>
            </a:r>
            <a:r>
              <a:rPr sz="2400" spc="-5" dirty="0">
                <a:latin typeface="Calibri"/>
                <a:cs typeface="Calibri"/>
              </a:rPr>
              <a:t>dan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waktu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sekarang </a:t>
            </a:r>
            <a:r>
              <a:rPr sz="2400" spc="-5" dirty="0">
                <a:latin typeface="Calibri"/>
                <a:cs typeface="Calibri"/>
              </a:rPr>
              <a:t>bentuk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nya</a:t>
            </a:r>
            <a:r>
              <a:rPr sz="2400" spc="-10" dirty="0">
                <a:latin typeface="Calibri"/>
                <a:cs typeface="Calibri"/>
              </a:rPr>
              <a:t> =NOW()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800" y="4463139"/>
            <a:ext cx="6072505" cy="1520190"/>
            <a:chOff x="1746186" y="4469510"/>
            <a:chExt cx="6072505" cy="15201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5647" y="4479035"/>
              <a:ext cx="6053328" cy="15011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50948" y="4474273"/>
              <a:ext cx="6062980" cy="1510665"/>
            </a:xfrm>
            <a:custGeom>
              <a:avLst/>
              <a:gdLst/>
              <a:ahLst/>
              <a:cxnLst/>
              <a:rect l="l" t="t" r="r" b="b"/>
              <a:pathLst>
                <a:path w="6062980" h="1510664">
                  <a:moveTo>
                    <a:pt x="0" y="1510664"/>
                  </a:moveTo>
                  <a:lnTo>
                    <a:pt x="6062853" y="1510664"/>
                  </a:lnTo>
                  <a:lnTo>
                    <a:pt x="6062853" y="0"/>
                  </a:lnTo>
                  <a:lnTo>
                    <a:pt x="0" y="0"/>
                  </a:lnTo>
                  <a:lnTo>
                    <a:pt x="0" y="1510664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92017" y="5998565"/>
            <a:ext cx="3180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Penggunaan</a:t>
            </a:r>
            <a:r>
              <a:rPr sz="1800" dirty="0">
                <a:latin typeface="Calibri"/>
                <a:cs typeface="Calibri"/>
              </a:rPr>
              <a:t> fungsi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Now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7A0DF21F-CAC4-C96B-B1E0-E331C6178ACA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059B2EFC-D395-32F7-FB43-0EB4250F73D4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CD923481-F4DD-CED6-BEBD-612CC963586C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A3CF0B8-C969-0996-6591-5E526FA544DB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40C0988D-426D-442A-085C-A6D88A6FB9A0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1B9FC1DF-90C0-ED42-A508-A2F571246A9B}"/>
              </a:ext>
            </a:extLst>
          </p:cNvPr>
          <p:cNvSpPr/>
          <p:nvPr/>
        </p:nvSpPr>
        <p:spPr>
          <a:xfrm>
            <a:off x="7679595" y="5377268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76C73C-843E-55CD-BB07-02E2C15E85D3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6678" y="877424"/>
            <a:ext cx="4384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40" dirty="0"/>
              <a:t> </a:t>
            </a:r>
            <a:r>
              <a:rPr spc="-20" dirty="0"/>
              <a:t>Date</a:t>
            </a:r>
            <a:r>
              <a:rPr spc="-25" dirty="0"/>
              <a:t> </a:t>
            </a:r>
            <a:r>
              <a:rPr dirty="0"/>
              <a:t>&amp;</a:t>
            </a:r>
            <a:r>
              <a:rPr spc="-2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747773"/>
            <a:ext cx="1034288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527685" marR="5080" indent="-515620" algn="just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latin typeface="Calibri"/>
                <a:cs typeface="Calibri"/>
              </a:rPr>
              <a:t>2.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Fungsi </a:t>
            </a:r>
            <a:r>
              <a:rPr sz="2800" spc="-120" dirty="0">
                <a:latin typeface="Calibri"/>
                <a:cs typeface="Calibri"/>
              </a:rPr>
              <a:t>TODAY, </a:t>
            </a:r>
            <a:r>
              <a:rPr sz="2800" spc="-10" dirty="0">
                <a:latin typeface="Calibri"/>
                <a:cs typeface="Calibri"/>
              </a:rPr>
              <a:t>digunakan untuk menghasilkan nilai seri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15" dirty="0">
                <a:latin typeface="Calibri"/>
                <a:cs typeface="Calibri"/>
              </a:rPr>
              <a:t>tanggal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yang berlaku </a:t>
            </a:r>
            <a:r>
              <a:rPr sz="2800" spc="-5" dirty="0">
                <a:latin typeface="Calibri"/>
                <a:cs typeface="Calibri"/>
              </a:rPr>
              <a:t>hari </a:t>
            </a:r>
            <a:r>
              <a:rPr sz="2800" spc="-10" dirty="0">
                <a:latin typeface="Calibri"/>
                <a:cs typeface="Calibri"/>
              </a:rPr>
              <a:t>ini </a:t>
            </a:r>
            <a:r>
              <a:rPr sz="2800" spc="-5" dirty="0">
                <a:latin typeface="Calibri"/>
                <a:cs typeface="Calibri"/>
              </a:rPr>
              <a:t>sesuai </a:t>
            </a:r>
            <a:r>
              <a:rPr sz="2800" spc="-15" dirty="0">
                <a:latin typeface="Calibri"/>
                <a:cs typeface="Calibri"/>
              </a:rPr>
              <a:t>dengan </a:t>
            </a:r>
            <a:r>
              <a:rPr sz="2800" spc="-10" dirty="0">
                <a:latin typeface="Calibri"/>
                <a:cs typeface="Calibri"/>
              </a:rPr>
              <a:t>waktu </a:t>
            </a:r>
            <a:r>
              <a:rPr sz="2800" spc="-15" dirty="0">
                <a:latin typeface="Calibri"/>
                <a:cs typeface="Calibri"/>
              </a:rPr>
              <a:t>yang berlaku </a:t>
            </a:r>
            <a:r>
              <a:rPr sz="2800" spc="-5" dirty="0">
                <a:latin typeface="Calibri"/>
                <a:cs typeface="Calibri"/>
              </a:rPr>
              <a:t>pada </a:t>
            </a:r>
            <a:r>
              <a:rPr sz="2800" spc="-30" dirty="0">
                <a:latin typeface="Calibri"/>
                <a:cs typeface="Calibri"/>
              </a:rPr>
              <a:t>system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computer.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Bentuk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fungsinya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=TODAY()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03286" y="3401123"/>
            <a:ext cx="5601970" cy="1674495"/>
            <a:chOff x="1403286" y="3401123"/>
            <a:chExt cx="5601970" cy="1674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2748" y="3410711"/>
              <a:ext cx="5582411" cy="16550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08049" y="3405885"/>
              <a:ext cx="5592445" cy="1664970"/>
            </a:xfrm>
            <a:custGeom>
              <a:avLst/>
              <a:gdLst/>
              <a:ahLst/>
              <a:cxnLst/>
              <a:rect l="l" t="t" r="r" b="b"/>
              <a:pathLst>
                <a:path w="5592445" h="1664970">
                  <a:moveTo>
                    <a:pt x="0" y="1664589"/>
                  </a:moveTo>
                  <a:lnTo>
                    <a:pt x="5591937" y="1664589"/>
                  </a:lnTo>
                  <a:lnTo>
                    <a:pt x="5591937" y="0"/>
                  </a:lnTo>
                  <a:lnTo>
                    <a:pt x="0" y="0"/>
                  </a:lnTo>
                  <a:lnTo>
                    <a:pt x="0" y="1664589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67177" y="5287771"/>
            <a:ext cx="32721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" dirty="0">
                <a:latin typeface="Calibri"/>
                <a:cs typeface="Calibri"/>
              </a:rPr>
              <a:t> Penggunaan fungsi</a:t>
            </a:r>
            <a:r>
              <a:rPr sz="1800" spc="-15" dirty="0">
                <a:latin typeface="Calibri"/>
                <a:cs typeface="Calibri"/>
              </a:rPr>
              <a:t> today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5F5F134F-4642-D708-0C3B-87AE2F150BDA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33BFE9FF-2526-D19F-6C74-99688BA4F0CB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035E1CAC-2BA1-CACF-D19E-3EA361E046ED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4AF46DCD-5940-D8CF-87C5-A7ADD0A989B8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FEC450E7-7CEC-FF35-13D8-2690D8E05339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512CF932-2897-C62D-75BD-FD8D970E5E08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92CEC8-8A97-C132-9126-42EDE9F009DE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3612" y="875410"/>
            <a:ext cx="2644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90" dirty="0"/>
              <a:t> </a:t>
            </a:r>
            <a:r>
              <a:rPr spc="-20" dirty="0"/>
              <a:t>Date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27587" y="2815907"/>
            <a:ext cx="6296660" cy="1736725"/>
            <a:chOff x="4827587" y="2815907"/>
            <a:chExt cx="6296660" cy="1736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7175" y="2825496"/>
              <a:ext cx="6277356" cy="17175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32350" y="2820670"/>
              <a:ext cx="6287135" cy="1727200"/>
            </a:xfrm>
            <a:custGeom>
              <a:avLst/>
              <a:gdLst/>
              <a:ahLst/>
              <a:cxnLst/>
              <a:rect l="l" t="t" r="r" b="b"/>
              <a:pathLst>
                <a:path w="6287134" h="1727200">
                  <a:moveTo>
                    <a:pt x="0" y="1727072"/>
                  </a:moveTo>
                  <a:lnTo>
                    <a:pt x="6286881" y="1727072"/>
                  </a:lnTo>
                  <a:lnTo>
                    <a:pt x="6286881" y="0"/>
                  </a:lnTo>
                  <a:lnTo>
                    <a:pt x="0" y="0"/>
                  </a:lnTo>
                  <a:lnTo>
                    <a:pt x="0" y="1727072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25500" y="1747773"/>
            <a:ext cx="10215880" cy="3215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Fungsi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untuk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menuliskan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tanggal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pada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umumnya.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rumusnya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spc="-35" dirty="0">
                <a:latin typeface="Calibri"/>
                <a:cs typeface="Calibri"/>
              </a:rPr>
              <a:t>=DATE(year,month,day).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25" dirty="0">
                <a:latin typeface="Calibri"/>
                <a:cs typeface="Calibri"/>
              </a:rPr>
              <a:t>Keterangan</a:t>
            </a:r>
            <a:endParaRPr sz="28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45" dirty="0">
                <a:latin typeface="Calibri"/>
                <a:cs typeface="Calibri"/>
              </a:rPr>
              <a:t>Year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nilai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tahun</a:t>
            </a:r>
            <a:endParaRPr sz="24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Month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nilai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bulan</a:t>
            </a:r>
            <a:endParaRPr sz="24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20" dirty="0">
                <a:latin typeface="Calibri"/>
                <a:cs typeface="Calibri"/>
              </a:rPr>
              <a:t>Day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nilai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tanggal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Calibri"/>
              <a:cs typeface="Calibri"/>
            </a:endParaRPr>
          </a:p>
          <a:p>
            <a:pPr marL="546227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penggunaan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formula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A0DE5F3D-3902-B965-9BC9-2D056F5D3639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ADB0DB64-0450-4947-1B6E-7A04938D7BD6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FDBE181-E2DD-5D08-7409-F8BE0059FB44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E7A413B4-AD2A-FB00-B5FB-49789071EAAC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7181AA02-23E1-CC1B-24EA-E9FF12BFD700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354D1B4-9422-ECE6-38D6-114D55974BFE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434AA-D302-DBE1-8654-7EA2A9E783C8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991282"/>
            <a:ext cx="2744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80" dirty="0"/>
              <a:t> </a:t>
            </a:r>
            <a:r>
              <a:rPr spc="-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747773"/>
            <a:ext cx="9238615" cy="2530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Fungsi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digunakan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untuk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mencari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nilai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waktu,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rumus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</a:pPr>
            <a:r>
              <a:rPr sz="2800" spc="-20" dirty="0">
                <a:latin typeface="Calibri"/>
                <a:cs typeface="Calibri"/>
              </a:rPr>
              <a:t>=TIME(hour,minute,second).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25" dirty="0">
                <a:latin typeface="Calibri"/>
                <a:cs typeface="Calibri"/>
              </a:rPr>
              <a:t>Keterangan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Hour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Suatu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bilangan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menunjukan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dari </a:t>
            </a:r>
            <a:r>
              <a:rPr sz="2400" dirty="0">
                <a:latin typeface="Calibri"/>
                <a:cs typeface="Calibri"/>
              </a:rPr>
              <a:t>0-23</a:t>
            </a:r>
            <a:endParaRPr sz="24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Minute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suatu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bilangan menunjukan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menit,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0-59</a:t>
            </a:r>
            <a:endParaRPr sz="24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Second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suatu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bilangan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menunjukan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detik,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0-59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14894" y="4519803"/>
            <a:ext cx="6601459" cy="1418590"/>
            <a:chOff x="1314894" y="4519803"/>
            <a:chExt cx="6601459" cy="1418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4356" y="4529328"/>
              <a:ext cx="6582156" cy="13990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19657" y="4524565"/>
              <a:ext cx="6591934" cy="1409065"/>
            </a:xfrm>
            <a:custGeom>
              <a:avLst/>
              <a:gdLst/>
              <a:ahLst/>
              <a:cxnLst/>
              <a:rect l="l" t="t" r="r" b="b"/>
              <a:pathLst>
                <a:path w="6591934" h="1409064">
                  <a:moveTo>
                    <a:pt x="0" y="1408557"/>
                  </a:moveTo>
                  <a:lnTo>
                    <a:pt x="6591681" y="1408557"/>
                  </a:lnTo>
                  <a:lnTo>
                    <a:pt x="6591681" y="0"/>
                  </a:lnTo>
                  <a:lnTo>
                    <a:pt x="0" y="0"/>
                  </a:lnTo>
                  <a:lnTo>
                    <a:pt x="0" y="1408557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03042" y="5947968"/>
            <a:ext cx="3224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Penggunaan fungsi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C6FCAB10-9E34-BCE3-D19A-D1511F799319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61927EEA-2973-58A8-5399-BE181E8C1751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E83C4CCF-B970-468C-5A93-010897983BC0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C627B8B-2DC7-908A-0494-FB7E23E5B549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E0E0FD5F-8B9E-EC03-82A8-B971324029AE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3D3FF36-A799-0CB4-C2D8-BDBA5D62BA5C}"/>
              </a:ext>
            </a:extLst>
          </p:cNvPr>
          <p:cNvSpPr/>
          <p:nvPr/>
        </p:nvSpPr>
        <p:spPr>
          <a:xfrm>
            <a:off x="9537700" y="4179405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9BCD8C-2704-CF81-0B88-45226D8B4F68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951" y="983975"/>
            <a:ext cx="29578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80" dirty="0"/>
              <a:t> </a:t>
            </a:r>
            <a:r>
              <a:rPr spc="-5" dirty="0"/>
              <a:t>HOUR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747773"/>
            <a:ext cx="9840595" cy="245681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  <a:tabLst>
                <a:tab pos="2003425" algn="l"/>
              </a:tabLst>
            </a:pPr>
            <a:r>
              <a:rPr sz="2800" spc="-10" dirty="0">
                <a:latin typeface="Calibri"/>
                <a:cs typeface="Calibri"/>
              </a:rPr>
              <a:t>Fungsi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HOUR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digunakan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untuk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menghasilkan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nilai </a:t>
            </a:r>
            <a:r>
              <a:rPr sz="2800" spc="-20" dirty="0">
                <a:latin typeface="Calibri"/>
                <a:cs typeface="Calibri"/>
              </a:rPr>
              <a:t>JAM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(HOUR).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Nilai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Numeric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tampil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sebagai </a:t>
            </a:r>
            <a:r>
              <a:rPr sz="2800" spc="-15" dirty="0">
                <a:latin typeface="Calibri"/>
                <a:cs typeface="Calibri"/>
              </a:rPr>
              <a:t>bilangan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bulat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antara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(12:00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0" dirty="0">
                <a:latin typeface="Calibri"/>
                <a:cs typeface="Calibri"/>
              </a:rPr>
              <a:t>P.M)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bentuk </a:t>
            </a:r>
            <a:r>
              <a:rPr sz="2800" spc="-5" dirty="0">
                <a:latin typeface="Calibri"/>
                <a:cs typeface="Calibri"/>
              </a:rPr>
              <a:t> fungsi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HOUR	</a:t>
            </a:r>
            <a:r>
              <a:rPr sz="2800" spc="-5" dirty="0">
                <a:latin typeface="Calibri"/>
                <a:cs typeface="Calibri"/>
              </a:rPr>
              <a:t>adalah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=HOUR(serial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number)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25" dirty="0">
                <a:latin typeface="Calibri"/>
                <a:cs typeface="Calibri"/>
              </a:rPr>
              <a:t>Keterangan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698500" marR="196215" indent="-228600">
              <a:lnSpc>
                <a:spcPts val="2590"/>
              </a:lnSpc>
              <a:spcBef>
                <a:spcPts val="56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Serial number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alamat </a:t>
            </a:r>
            <a:r>
              <a:rPr sz="2400" dirty="0">
                <a:latin typeface="Calibri"/>
                <a:cs typeface="Calibri"/>
              </a:rPr>
              <a:t>cell </a:t>
            </a:r>
            <a:r>
              <a:rPr sz="2400" spc="-10" dirty="0">
                <a:latin typeface="Calibri"/>
                <a:cs typeface="Calibri"/>
              </a:rPr>
              <a:t>yang </a:t>
            </a:r>
            <a:r>
              <a:rPr sz="2400" spc="-5" dirty="0">
                <a:latin typeface="Calibri"/>
                <a:cs typeface="Calibri"/>
              </a:rPr>
              <a:t>berisi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waktu yang </a:t>
            </a:r>
            <a:r>
              <a:rPr sz="2400" spc="-5" dirty="0">
                <a:latin typeface="Calibri"/>
                <a:cs typeface="Calibri"/>
              </a:rPr>
              <a:t>di </a:t>
            </a:r>
            <a:r>
              <a:rPr sz="2400" spc="-10" dirty="0">
                <a:latin typeface="Calibri"/>
                <a:cs typeface="Calibri"/>
              </a:rPr>
              <a:t>tuliskan </a:t>
            </a:r>
            <a:r>
              <a:rPr sz="2400" spc="-5" dirty="0">
                <a:latin typeface="Calibri"/>
                <a:cs typeface="Calibri"/>
              </a:rPr>
              <a:t>dalam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bentuk </a:t>
            </a:r>
            <a:r>
              <a:rPr sz="2400" spc="-15" dirty="0">
                <a:latin typeface="Calibri"/>
                <a:cs typeface="Calibri"/>
              </a:rPr>
              <a:t>teks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dan diubah dalam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bentuk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angka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waktu.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6603" y="4413122"/>
            <a:ext cx="5220970" cy="1487170"/>
            <a:chOff x="1526603" y="4413122"/>
            <a:chExt cx="5220970" cy="1487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192" y="4422647"/>
              <a:ext cx="5201412" cy="14676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31366" y="4417885"/>
              <a:ext cx="5211445" cy="1477645"/>
            </a:xfrm>
            <a:custGeom>
              <a:avLst/>
              <a:gdLst/>
              <a:ahLst/>
              <a:cxnLst/>
              <a:rect l="l" t="t" r="r" b="b"/>
              <a:pathLst>
                <a:path w="5211445" h="1477645">
                  <a:moveTo>
                    <a:pt x="0" y="1477136"/>
                  </a:moveTo>
                  <a:lnTo>
                    <a:pt x="5210937" y="1477136"/>
                  </a:lnTo>
                  <a:lnTo>
                    <a:pt x="5210937" y="0"/>
                  </a:lnTo>
                  <a:lnTo>
                    <a:pt x="0" y="0"/>
                  </a:lnTo>
                  <a:lnTo>
                    <a:pt x="0" y="1477136"/>
                  </a:lnTo>
                  <a:close/>
                </a:path>
              </a:pathLst>
            </a:custGeom>
            <a:ln w="952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76880" y="5908649"/>
            <a:ext cx="3318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penggunaan</a:t>
            </a:r>
            <a:r>
              <a:rPr sz="1800" spc="-5" dirty="0">
                <a:latin typeface="Calibri"/>
                <a:cs typeface="Calibri"/>
              </a:rPr>
              <a:t> fungsi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E4BBAF01-7B30-AFDB-2C5E-F2C200C38930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9CBA3F2-B94B-EC33-E4AA-1292CC0ABDA5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7537F1C9-644E-E772-F06D-8CBA69EF26D2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DFFB956D-3310-E43D-7F1D-9E38205BEEFF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DCB5DB7B-B33D-A67E-D90F-0B278DBB7C4C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67DDE83-CD76-0B6C-4AE2-A80208492252}"/>
              </a:ext>
            </a:extLst>
          </p:cNvPr>
          <p:cNvSpPr/>
          <p:nvPr/>
        </p:nvSpPr>
        <p:spPr>
          <a:xfrm>
            <a:off x="7543800" y="5205679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5E74-8C90-9330-1D24-35B523D74621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9314" y="1003407"/>
            <a:ext cx="2733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75" dirty="0"/>
              <a:t> </a:t>
            </a:r>
            <a:r>
              <a:rPr spc="-20" dirty="0"/>
              <a:t>YEAR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77825" marR="5080">
              <a:lnSpc>
                <a:spcPct val="90000"/>
              </a:lnSpc>
              <a:spcBef>
                <a:spcPts val="430"/>
              </a:spcBef>
            </a:pPr>
            <a:r>
              <a:rPr spc="-10" dirty="0"/>
              <a:t>Fungsi</a:t>
            </a:r>
            <a:r>
              <a:rPr spc="10" dirty="0"/>
              <a:t> </a:t>
            </a:r>
            <a:r>
              <a:rPr spc="-15" dirty="0"/>
              <a:t>year</a:t>
            </a:r>
            <a:r>
              <a:rPr spc="5" dirty="0"/>
              <a:t> </a:t>
            </a:r>
            <a:r>
              <a:rPr spc="-15" dirty="0"/>
              <a:t>digunakan</a:t>
            </a:r>
            <a:r>
              <a:rPr spc="35" dirty="0"/>
              <a:t> </a:t>
            </a:r>
            <a:r>
              <a:rPr spc="-10" dirty="0"/>
              <a:t>untuk</a:t>
            </a:r>
            <a:r>
              <a:rPr spc="35" dirty="0"/>
              <a:t> </a:t>
            </a:r>
            <a:r>
              <a:rPr spc="-10" dirty="0"/>
              <a:t>menghasilkan</a:t>
            </a:r>
            <a:r>
              <a:rPr spc="20" dirty="0"/>
              <a:t> </a:t>
            </a:r>
            <a:r>
              <a:rPr spc="-10" dirty="0"/>
              <a:t>nilai</a:t>
            </a:r>
            <a:r>
              <a:rPr spc="10" dirty="0"/>
              <a:t> </a:t>
            </a:r>
            <a:r>
              <a:rPr spc="-10" dirty="0"/>
              <a:t>numeric</a:t>
            </a:r>
            <a:r>
              <a:rPr spc="30" dirty="0"/>
              <a:t> </a:t>
            </a:r>
            <a:r>
              <a:rPr spc="-10" dirty="0"/>
              <a:t>tahun.</a:t>
            </a:r>
            <a:r>
              <a:rPr spc="35" dirty="0"/>
              <a:t> </a:t>
            </a:r>
            <a:r>
              <a:rPr spc="-5" dirty="0"/>
              <a:t>Nilai </a:t>
            </a:r>
            <a:r>
              <a:rPr dirty="0"/>
              <a:t> </a:t>
            </a:r>
            <a:r>
              <a:rPr spc="-10" dirty="0"/>
              <a:t>numeric</a:t>
            </a:r>
            <a:r>
              <a:rPr spc="20" dirty="0"/>
              <a:t> </a:t>
            </a:r>
            <a:r>
              <a:rPr spc="-10" dirty="0"/>
              <a:t>diberi</a:t>
            </a:r>
            <a:r>
              <a:rPr spc="20" dirty="0"/>
              <a:t> </a:t>
            </a:r>
            <a:r>
              <a:rPr spc="-10" dirty="0"/>
              <a:t>sebagai</a:t>
            </a:r>
            <a:r>
              <a:rPr dirty="0"/>
              <a:t> </a:t>
            </a:r>
            <a:r>
              <a:rPr spc="-15" dirty="0"/>
              <a:t>bilangan</a:t>
            </a:r>
            <a:r>
              <a:rPr spc="15" dirty="0"/>
              <a:t> </a:t>
            </a:r>
            <a:r>
              <a:rPr spc="-15" dirty="0"/>
              <a:t>bulat</a:t>
            </a:r>
            <a:r>
              <a:rPr spc="15" dirty="0"/>
              <a:t> </a:t>
            </a:r>
            <a:r>
              <a:rPr spc="-5" dirty="0"/>
              <a:t>mulai</a:t>
            </a:r>
            <a:r>
              <a:rPr spc="15" dirty="0"/>
              <a:t> </a:t>
            </a:r>
            <a:r>
              <a:rPr spc="-5" dirty="0"/>
              <a:t>dari</a:t>
            </a:r>
            <a:r>
              <a:rPr dirty="0"/>
              <a:t> </a:t>
            </a:r>
            <a:r>
              <a:rPr spc="-5" dirty="0"/>
              <a:t>1900</a:t>
            </a:r>
            <a:r>
              <a:rPr spc="25" dirty="0"/>
              <a:t> </a:t>
            </a:r>
            <a:r>
              <a:rPr spc="-5" dirty="0"/>
              <a:t>sampai</a:t>
            </a:r>
            <a:r>
              <a:rPr spc="5" dirty="0"/>
              <a:t> </a:t>
            </a:r>
            <a:r>
              <a:rPr spc="-15" dirty="0"/>
              <a:t>dengan</a:t>
            </a:r>
            <a:r>
              <a:rPr spc="15" dirty="0"/>
              <a:t> </a:t>
            </a:r>
            <a:r>
              <a:rPr spc="-5" dirty="0"/>
              <a:t>9999. </a:t>
            </a:r>
            <a:r>
              <a:rPr spc="-615" dirty="0"/>
              <a:t> </a:t>
            </a:r>
            <a:r>
              <a:rPr spc="-20" dirty="0"/>
              <a:t>rumusnya</a:t>
            </a:r>
            <a:r>
              <a:rPr spc="45" dirty="0"/>
              <a:t> </a:t>
            </a:r>
            <a:r>
              <a:rPr spc="-10" dirty="0"/>
              <a:t>=year(serial</a:t>
            </a:r>
            <a:r>
              <a:rPr spc="5" dirty="0"/>
              <a:t> </a:t>
            </a:r>
            <a:r>
              <a:rPr spc="-10" dirty="0"/>
              <a:t>number).</a:t>
            </a:r>
          </a:p>
          <a:p>
            <a:pPr marL="377825">
              <a:lnSpc>
                <a:spcPct val="100000"/>
              </a:lnSpc>
              <a:spcBef>
                <a:spcPts val="675"/>
              </a:spcBef>
            </a:pPr>
            <a:r>
              <a:rPr spc="-25" dirty="0"/>
              <a:t>Keterangan</a:t>
            </a:r>
            <a:r>
              <a:rPr spc="-35" dirty="0"/>
              <a:t> </a:t>
            </a:r>
            <a:r>
              <a:rPr spc="-5" dirty="0"/>
              <a:t>:</a:t>
            </a:r>
          </a:p>
          <a:p>
            <a:pPr marL="1063625" marR="487680" indent="-228600">
              <a:lnSpc>
                <a:spcPts val="2590"/>
              </a:lnSpc>
              <a:spcBef>
                <a:spcPts val="560"/>
              </a:spcBef>
              <a:buFont typeface="Arial MT"/>
              <a:buChar char="•"/>
              <a:tabLst>
                <a:tab pos="1064260" algn="l"/>
              </a:tabLst>
            </a:pPr>
            <a:r>
              <a:rPr sz="2400" spc="-5" dirty="0"/>
              <a:t>Serial number </a:t>
            </a:r>
            <a:r>
              <a:rPr sz="2400" dirty="0"/>
              <a:t>: </a:t>
            </a:r>
            <a:r>
              <a:rPr sz="2400" spc="-5" dirty="0"/>
              <a:t>alamat </a:t>
            </a:r>
            <a:r>
              <a:rPr sz="2400" dirty="0"/>
              <a:t>cell </a:t>
            </a:r>
            <a:r>
              <a:rPr sz="2400" spc="-10" dirty="0"/>
              <a:t>yang </a:t>
            </a:r>
            <a:r>
              <a:rPr sz="2400" spc="-5" dirty="0"/>
              <a:t>berisi </a:t>
            </a:r>
            <a:r>
              <a:rPr sz="2400" spc="-15" dirty="0"/>
              <a:t>data </a:t>
            </a:r>
            <a:r>
              <a:rPr sz="2400" spc="-10" dirty="0"/>
              <a:t>tanggal yang </a:t>
            </a:r>
            <a:r>
              <a:rPr sz="2400" spc="-5" dirty="0"/>
              <a:t>berbentuk </a:t>
            </a:r>
            <a:r>
              <a:rPr sz="2400" spc="-15" dirty="0"/>
              <a:t>teks secara </a:t>
            </a:r>
            <a:r>
              <a:rPr sz="2400" spc="-530" dirty="0"/>
              <a:t> </a:t>
            </a:r>
            <a:r>
              <a:rPr sz="2400" spc="-10" dirty="0"/>
              <a:t>otomatis</a:t>
            </a:r>
            <a:r>
              <a:rPr sz="2400" spc="-25" dirty="0"/>
              <a:t> </a:t>
            </a:r>
            <a:r>
              <a:rPr sz="2400" spc="-15" dirty="0"/>
              <a:t>excel</a:t>
            </a:r>
            <a:r>
              <a:rPr sz="2400" spc="-25" dirty="0"/>
              <a:t> </a:t>
            </a:r>
            <a:r>
              <a:rPr sz="2400" spc="-10" dirty="0"/>
              <a:t>akan</a:t>
            </a:r>
            <a:r>
              <a:rPr sz="2400" spc="-15" dirty="0"/>
              <a:t> </a:t>
            </a:r>
            <a:r>
              <a:rPr sz="2400" dirty="0"/>
              <a:t>mengubah</a:t>
            </a:r>
            <a:r>
              <a:rPr sz="2400" spc="-20" dirty="0"/>
              <a:t> </a:t>
            </a:r>
            <a:r>
              <a:rPr sz="2400" spc="-5" dirty="0"/>
              <a:t>dalam</a:t>
            </a:r>
            <a:r>
              <a:rPr sz="2400" spc="-20" dirty="0"/>
              <a:t> </a:t>
            </a:r>
            <a:r>
              <a:rPr sz="2400" spc="-5" dirty="0"/>
              <a:t>bentuk</a:t>
            </a:r>
            <a:r>
              <a:rPr sz="2400" dirty="0"/>
              <a:t> </a:t>
            </a:r>
            <a:r>
              <a:rPr sz="2400" spc="-10" dirty="0"/>
              <a:t>angka</a:t>
            </a:r>
            <a:r>
              <a:rPr sz="2400" spc="-15" dirty="0"/>
              <a:t> </a:t>
            </a:r>
            <a:r>
              <a:rPr sz="2400" spc="-5" dirty="0"/>
              <a:t>seri</a:t>
            </a:r>
            <a:r>
              <a:rPr sz="2400" spc="-15" dirty="0"/>
              <a:t> </a:t>
            </a:r>
            <a:r>
              <a:rPr sz="2400" spc="-10" dirty="0"/>
              <a:t>tanggal.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610550" y="4455795"/>
            <a:ext cx="7020559" cy="1363345"/>
            <a:chOff x="1610550" y="4455795"/>
            <a:chExt cx="7020559" cy="13633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0012" y="4465320"/>
              <a:ext cx="7001256" cy="13441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15313" y="4460557"/>
              <a:ext cx="7011034" cy="1353820"/>
            </a:xfrm>
            <a:custGeom>
              <a:avLst/>
              <a:gdLst/>
              <a:ahLst/>
              <a:cxnLst/>
              <a:rect l="l" t="t" r="r" b="b"/>
              <a:pathLst>
                <a:path w="7011034" h="1353820">
                  <a:moveTo>
                    <a:pt x="0" y="1353692"/>
                  </a:moveTo>
                  <a:lnTo>
                    <a:pt x="7010781" y="1353692"/>
                  </a:lnTo>
                  <a:lnTo>
                    <a:pt x="7010781" y="0"/>
                  </a:lnTo>
                  <a:lnTo>
                    <a:pt x="0" y="0"/>
                  </a:lnTo>
                  <a:lnTo>
                    <a:pt x="0" y="1353692"/>
                  </a:lnTo>
                  <a:close/>
                </a:path>
              </a:pathLst>
            </a:custGeom>
            <a:ln w="952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61765" y="5908649"/>
            <a:ext cx="3231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penggunaan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fungsi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6CE6FCEF-A377-1C36-2EE8-194286B00E83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165FB115-B03F-F604-29EE-8E3D2A65F54F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1BD6A75E-F11C-0BC0-05CD-D6F6436B076F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DC212DA0-E321-56EE-B99E-C2463E08EBF1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AFDB077A-3933-4701-FDCB-A4C459B59F80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16F70915-8313-D430-1B1A-6F6381BBF338}"/>
              </a:ext>
            </a:extLst>
          </p:cNvPr>
          <p:cNvSpPr/>
          <p:nvPr/>
        </p:nvSpPr>
        <p:spPr>
          <a:xfrm>
            <a:off x="9576053" y="4460469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3BF718-F81C-3BA9-6002-8F67D47A0913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908" y="920783"/>
            <a:ext cx="3013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90" dirty="0"/>
              <a:t> </a:t>
            </a:r>
            <a:r>
              <a:rPr spc="-80" dirty="0"/>
              <a:t>EDATE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747773"/>
            <a:ext cx="1008380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30"/>
              </a:spcBef>
            </a:pPr>
            <a:r>
              <a:rPr sz="2800" spc="-10" dirty="0">
                <a:latin typeface="Calibri"/>
                <a:cs typeface="Calibri"/>
              </a:rPr>
              <a:t>Fungsi </a:t>
            </a:r>
            <a:r>
              <a:rPr sz="2800" spc="-60" dirty="0">
                <a:latin typeface="Calibri"/>
                <a:cs typeface="Calibri"/>
              </a:rPr>
              <a:t>EDATE </a:t>
            </a:r>
            <a:r>
              <a:rPr sz="2800" spc="-15" dirty="0">
                <a:latin typeface="Calibri"/>
                <a:cs typeface="Calibri"/>
              </a:rPr>
              <a:t>digunakan </a:t>
            </a:r>
            <a:r>
              <a:rPr sz="2800" spc="-10" dirty="0">
                <a:latin typeface="Calibri"/>
                <a:cs typeface="Calibri"/>
              </a:rPr>
              <a:t>untuk menghasilkan nilai seri tanggal </a:t>
            </a:r>
            <a:r>
              <a:rPr sz="2800" spc="-15" dirty="0">
                <a:latin typeface="Calibri"/>
                <a:cs typeface="Calibri"/>
              </a:rPr>
              <a:t>dengan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cara </a:t>
            </a:r>
            <a:r>
              <a:rPr sz="2800" spc="-5" dirty="0">
                <a:latin typeface="Calibri"/>
                <a:cs typeface="Calibri"/>
              </a:rPr>
              <a:t>menghitung </a:t>
            </a:r>
            <a:r>
              <a:rPr sz="2800" spc="-10" dirty="0">
                <a:latin typeface="Calibri"/>
                <a:cs typeface="Calibri"/>
              </a:rPr>
              <a:t>jumlah </a:t>
            </a:r>
            <a:r>
              <a:rPr sz="2800" spc="-5" dirty="0">
                <a:latin typeface="Calibri"/>
                <a:cs typeface="Calibri"/>
              </a:rPr>
              <a:t>bulan </a:t>
            </a:r>
            <a:r>
              <a:rPr sz="2800" spc="-10" dirty="0">
                <a:latin typeface="Calibri"/>
                <a:cs typeface="Calibri"/>
              </a:rPr>
              <a:t>sebelum </a:t>
            </a:r>
            <a:r>
              <a:rPr sz="2800" spc="-20" dirty="0">
                <a:latin typeface="Calibri"/>
                <a:cs typeface="Calibri"/>
              </a:rPr>
              <a:t>atau </a:t>
            </a:r>
            <a:r>
              <a:rPr sz="2800" spc="-10" dirty="0">
                <a:latin typeface="Calibri"/>
                <a:cs typeface="Calibri"/>
              </a:rPr>
              <a:t>setelah tanggal </a:t>
            </a:r>
            <a:r>
              <a:rPr sz="2800" spc="-15" dirty="0">
                <a:latin typeface="Calibri"/>
                <a:cs typeface="Calibri"/>
              </a:rPr>
              <a:t>tertentu.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Rumus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EDATE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=EDATE(Start_Date,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Months)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8675" y="3212147"/>
            <a:ext cx="6191250" cy="1831339"/>
            <a:chOff x="828675" y="3212147"/>
            <a:chExt cx="6191250" cy="18313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3221736"/>
              <a:ext cx="6172200" cy="18120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3437" y="3216910"/>
              <a:ext cx="6181725" cy="1821814"/>
            </a:xfrm>
            <a:custGeom>
              <a:avLst/>
              <a:gdLst/>
              <a:ahLst/>
              <a:cxnLst/>
              <a:rect l="l" t="t" r="r" b="b"/>
              <a:pathLst>
                <a:path w="6181725" h="1821814">
                  <a:moveTo>
                    <a:pt x="0" y="1821561"/>
                  </a:moveTo>
                  <a:lnTo>
                    <a:pt x="6181725" y="1821561"/>
                  </a:lnTo>
                  <a:lnTo>
                    <a:pt x="6181725" y="0"/>
                  </a:lnTo>
                  <a:lnTo>
                    <a:pt x="0" y="0"/>
                  </a:lnTo>
                  <a:lnTo>
                    <a:pt x="0" y="1821561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08910" y="5187441"/>
            <a:ext cx="334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penggunaan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fungsi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EDATE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91251175-4955-5F44-EFDB-C64898814092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47F41573-F017-5E24-7D43-C07A83FE4383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14262073-CFE3-54DE-70C4-D64F9DD1BB62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6A150DC8-0A57-8EE2-FE68-FA2102C03EDD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27657BC8-1772-5C12-B64B-5B223365374F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5C78BF4-DEA2-BF06-3117-C6909EF100DC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15EBE-9060-50D4-2A37-B7969D95C51B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9314" y="920291"/>
            <a:ext cx="3928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Statistik</a:t>
            </a:r>
            <a:r>
              <a:rPr spc="-160" dirty="0"/>
              <a:t> </a:t>
            </a:r>
            <a:r>
              <a:rPr spc="-45" dirty="0"/>
              <a:t>Database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747773"/>
            <a:ext cx="9895205" cy="342455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167005">
              <a:lnSpc>
                <a:spcPct val="90000"/>
              </a:lnSpc>
              <a:spcBef>
                <a:spcPts val="430"/>
              </a:spcBef>
            </a:pPr>
            <a:r>
              <a:rPr sz="2800" spc="-15" dirty="0">
                <a:latin typeface="Calibri"/>
                <a:cs typeface="Calibri"/>
              </a:rPr>
              <a:t>Statistik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suatu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fungsi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yang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digunakan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untuk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menghitung,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menjumlah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atau</a:t>
            </a:r>
            <a:r>
              <a:rPr sz="2800" spc="-5" dirty="0">
                <a:latin typeface="Calibri"/>
                <a:cs typeface="Calibri"/>
              </a:rPr>
              <a:t> mencari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nilai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pada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suatu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dengan </a:t>
            </a:r>
            <a:r>
              <a:rPr sz="2800" spc="-10" dirty="0">
                <a:latin typeface="Calibri"/>
                <a:cs typeface="Calibri"/>
              </a:rPr>
              <a:t> menggunakan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syarat-syarat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tertentu.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19600"/>
              </a:lnSpc>
              <a:spcBef>
                <a:spcPts val="15"/>
              </a:spcBef>
            </a:pPr>
            <a:r>
              <a:rPr sz="2800" spc="-5" dirty="0">
                <a:latin typeface="Calibri"/>
                <a:cs typeface="Calibri"/>
              </a:rPr>
              <a:t>Rumus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statistik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=statistikdatabase(database,field,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criteria)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Keterangan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Calibri"/>
                <a:cs typeface="Calibri"/>
              </a:rPr>
              <a:t>Statistik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database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databasenya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(termasuk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judul table)</a:t>
            </a:r>
            <a:endParaRPr sz="24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Field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Nomor </a:t>
            </a:r>
            <a:r>
              <a:rPr sz="2400" spc="-25" dirty="0">
                <a:latin typeface="Calibri"/>
                <a:cs typeface="Calibri"/>
              </a:rPr>
              <a:t>kolom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yang</a:t>
            </a:r>
            <a:r>
              <a:rPr sz="2400" spc="-15" dirty="0">
                <a:latin typeface="Calibri"/>
                <a:cs typeface="Calibri"/>
              </a:rPr>
              <a:t> dikenai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fungsi</a:t>
            </a:r>
            <a:endParaRPr sz="24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Calibri"/>
                <a:cs typeface="Calibri"/>
              </a:rPr>
              <a:t>Criteria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table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yang </a:t>
            </a:r>
            <a:r>
              <a:rPr sz="2400" dirty="0">
                <a:latin typeface="Calibri"/>
                <a:cs typeface="Calibri"/>
              </a:rPr>
              <a:t>menjadi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syarat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pencarian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6C516407-A04A-7546-1190-3047FE1014A7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AC10B12C-FD9B-4230-39FB-59BF2E3182D8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16D0E67-F7B2-929F-E05C-40539B9A976C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3ADBEFF0-E28E-3DC2-3F29-C08E0B2B0F8B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3BBB7670-CC87-E4DE-E2D7-1EA8ECE73D7D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9C9E2FD0-19A9-0A37-B3D7-123EA1BCE33E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4EE5F6-8EB5-84B5-60C0-33651D19BC7B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908" y="925815"/>
            <a:ext cx="39484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Statistik</a:t>
            </a:r>
            <a:r>
              <a:rPr spc="-40" dirty="0"/>
              <a:t> </a:t>
            </a:r>
            <a:r>
              <a:rPr spc="-15" dirty="0"/>
              <a:t>database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662198"/>
            <a:ext cx="6675120" cy="3604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15" dirty="0">
                <a:latin typeface="Calibri"/>
                <a:cs typeface="Calibri"/>
              </a:rPr>
              <a:t>Statistik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diantaranya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DSUM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mencari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nilai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total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30" dirty="0">
                <a:latin typeface="Calibri"/>
                <a:cs typeface="Calibri"/>
              </a:rPr>
              <a:t>DAVERAGE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mencari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nilai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rata-rata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5" dirty="0">
                <a:latin typeface="Calibri"/>
                <a:cs typeface="Calibri"/>
              </a:rPr>
              <a:t>DCOUNT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mencari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nilai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banyaknya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(angka)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45" dirty="0">
                <a:latin typeface="Calibri"/>
                <a:cs typeface="Calibri"/>
              </a:rPr>
              <a:t>DCOUNTA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mencari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nilai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banyaknya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(text)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latin typeface="Calibri"/>
                <a:cs typeface="Calibri"/>
              </a:rPr>
              <a:t>DMIN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mencari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nilai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terendah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latin typeface="Calibri"/>
                <a:cs typeface="Calibri"/>
              </a:rPr>
              <a:t>DMAX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mencari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nilai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paling</a:t>
            </a:r>
            <a:r>
              <a:rPr sz="2800" dirty="0">
                <a:latin typeface="Calibri"/>
                <a:cs typeface="Calibri"/>
              </a:rPr>
              <a:t> tinggi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BACA3F55-6054-2D76-7C29-EE5314C6C298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5E93AAC7-7560-F6E2-4383-C535EFAA3038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BA4BB93-D56F-B908-8DFF-FAF8DDF7068F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523F298-93DB-710F-5E72-3F1819B7E060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651C7507-810F-72AE-0AA8-F3980D18AD2D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84F2EACD-E2C2-7F73-9BF3-BFB21F06CFB8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CEE207-FBBE-62C5-169A-7C1D6130B2D8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3287" y="804887"/>
            <a:ext cx="39484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Statistik</a:t>
            </a:r>
            <a:r>
              <a:rPr spc="-40" dirty="0"/>
              <a:t> </a:t>
            </a:r>
            <a:r>
              <a:rPr spc="-15" dirty="0"/>
              <a:t>database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3534" y="1570744"/>
            <a:ext cx="10961266" cy="36804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27685" marR="5080" indent="-515620">
              <a:lnSpc>
                <a:spcPts val="3020"/>
              </a:lnSpc>
              <a:spcBef>
                <a:spcPts val="480"/>
              </a:spcBef>
              <a:buAutoNum type="arabicPeriod" startAt="7"/>
              <a:tabLst>
                <a:tab pos="527685" algn="l"/>
                <a:tab pos="528320" algn="l"/>
              </a:tabLst>
            </a:pPr>
            <a:r>
              <a:rPr sz="2400" spc="-10" dirty="0">
                <a:latin typeface="Calibri"/>
                <a:cs typeface="Calibri"/>
              </a:rPr>
              <a:t>SUMIF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mencari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nilai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penjumlahan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dengan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syarat.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Rumusnya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spc="-6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SUMIF(Range,criteria,[sum_range])</a:t>
            </a:r>
            <a:endParaRPr sz="2400" dirty="0">
              <a:latin typeface="Calibri"/>
              <a:cs typeface="Calibri"/>
            </a:endParaRPr>
          </a:p>
          <a:p>
            <a:pPr marL="527685" marR="190500" indent="-515620">
              <a:lnSpc>
                <a:spcPts val="3020"/>
              </a:lnSpc>
              <a:spcBef>
                <a:spcPts val="1020"/>
              </a:spcBef>
              <a:buAutoNum type="arabicPeriod" startAt="7"/>
              <a:tabLst>
                <a:tab pos="527685" algn="l"/>
                <a:tab pos="528320" algn="l"/>
                <a:tab pos="7643495" algn="l"/>
              </a:tabLst>
            </a:pPr>
            <a:r>
              <a:rPr sz="2400" spc="-10" dirty="0">
                <a:latin typeface="Calibri"/>
                <a:cs typeface="Calibri"/>
              </a:rPr>
              <a:t>Countif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mencari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nilai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banyaknya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dengan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syarat.	</a:t>
            </a:r>
            <a:endParaRPr lang="en-US" sz="2400" spc="-30" dirty="0">
              <a:latin typeface="Calibri"/>
              <a:cs typeface="Calibri"/>
            </a:endParaRPr>
          </a:p>
          <a:p>
            <a:pPr marL="12065" marR="190500">
              <a:lnSpc>
                <a:spcPts val="3020"/>
              </a:lnSpc>
              <a:spcBef>
                <a:spcPts val="1020"/>
              </a:spcBef>
              <a:tabLst>
                <a:tab pos="527685" algn="l"/>
                <a:tab pos="528320" algn="l"/>
                <a:tab pos="7643495" algn="l"/>
              </a:tabLst>
            </a:pPr>
            <a:r>
              <a:rPr lang="en-ID" sz="2400" spc="-30" dirty="0">
                <a:latin typeface="Calibri"/>
                <a:cs typeface="Calibri"/>
              </a:rPr>
              <a:t>        </a:t>
            </a:r>
            <a:r>
              <a:rPr sz="2400" spc="-20" dirty="0" err="1">
                <a:latin typeface="Calibri"/>
                <a:cs typeface="Calibri"/>
              </a:rPr>
              <a:t>Rumusnya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spc="-6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COUNTIF(range,criteria)</a:t>
            </a:r>
            <a:endParaRPr sz="2400" dirty="0">
              <a:latin typeface="Calibri"/>
              <a:cs typeface="Calibri"/>
            </a:endParaRPr>
          </a:p>
          <a:p>
            <a:pPr marL="579755">
              <a:lnSpc>
                <a:spcPct val="100000"/>
              </a:lnSpc>
              <a:spcBef>
                <a:spcPts val="620"/>
              </a:spcBef>
            </a:pPr>
            <a:r>
              <a:rPr sz="2400" spc="-25" dirty="0">
                <a:latin typeface="Calibri"/>
                <a:cs typeface="Calibri"/>
              </a:rPr>
              <a:t>Keterangan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977265" lvl="1" indent="-457834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sz="2400" spc="-10" dirty="0">
                <a:latin typeface="Calibri"/>
                <a:cs typeface="Calibri"/>
              </a:rPr>
              <a:t>Range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jangkauan</a:t>
            </a:r>
            <a:endParaRPr sz="2400" dirty="0">
              <a:latin typeface="Calibri"/>
              <a:cs typeface="Calibri"/>
            </a:endParaRPr>
          </a:p>
          <a:p>
            <a:pPr marL="977265" lvl="1" indent="-457834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sz="2400" spc="-10" dirty="0">
                <a:latin typeface="Calibri"/>
                <a:cs typeface="Calibri"/>
              </a:rPr>
              <a:t>Criteria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syarat</a:t>
            </a:r>
            <a:endParaRPr sz="2400" dirty="0">
              <a:latin typeface="Calibri"/>
              <a:cs typeface="Calibri"/>
            </a:endParaRPr>
          </a:p>
          <a:p>
            <a:pPr marL="977265" lvl="1" indent="-457834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sz="2400" spc="-15" dirty="0">
                <a:latin typeface="Calibri"/>
                <a:cs typeface="Calibri"/>
              </a:rPr>
              <a:t>[sum_range]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jangkauan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yang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dijumlahkan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10B04C19-ED07-4588-F685-B3D37AE835B9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DC96A822-9079-767A-6F68-5C3B42507C9A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42278EE-DD3B-8FAB-E8DE-3F626725ED05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8312117-264A-0377-311C-3752D56C8775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10AF25B4-046F-B344-01F3-98493E8E78AC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4EC39522-3FB6-9212-A60B-7AE772197CD6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0DAE22-B266-6E8C-DFE7-E9EEA0E512AA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B6AD1C-6D82-3FB3-CA29-573A9E457F8A}"/>
              </a:ext>
            </a:extLst>
          </p:cNvPr>
          <p:cNvSpPr/>
          <p:nvPr/>
        </p:nvSpPr>
        <p:spPr>
          <a:xfrm>
            <a:off x="0" y="2101555"/>
            <a:ext cx="12192000" cy="19234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1187" y="2115128"/>
            <a:ext cx="1066038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7030" marR="5080" indent="-1624965">
              <a:lnSpc>
                <a:spcPct val="125000"/>
              </a:lnSpc>
              <a:spcBef>
                <a:spcPts val="105"/>
              </a:spcBef>
            </a:pP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Penggunaan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fungsi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statistik,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fungsi </a:t>
            </a: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text, 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tanggal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dan </a:t>
            </a:r>
            <a:r>
              <a:rPr sz="4000" spc="-8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waktu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pada 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aplikasi 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pengolah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angka</a:t>
            </a:r>
            <a:endParaRPr sz="4000" dirty="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9B95A75-FA59-A1B1-9ADB-BA1C33EC12B6}"/>
              </a:ext>
            </a:extLst>
          </p:cNvPr>
          <p:cNvGrpSpPr/>
          <p:nvPr/>
        </p:nvGrpSpPr>
        <p:grpSpPr>
          <a:xfrm>
            <a:off x="-4393" y="-43543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82C0C935-22A3-374E-2800-83ABF287FA55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5E83E91-BD7D-C6A1-C508-A155CE058CF0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46C03406-75C7-8590-4A2A-1C0676F889D1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57685616-3C42-F757-5CD4-AC2A5FC17DA7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30F3327-B203-C72C-4CA4-4A3A7BE4790F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238D04-659E-C9EA-43D3-D5FC90981F5F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3130" y="980149"/>
            <a:ext cx="6797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Penggunaan</a:t>
            </a:r>
            <a:r>
              <a:rPr spc="-5" dirty="0"/>
              <a:t> </a:t>
            </a:r>
            <a:r>
              <a:rPr spc="-25" dirty="0"/>
              <a:t>statistik</a:t>
            </a:r>
            <a:r>
              <a:rPr spc="-20" dirty="0"/>
              <a:t> </a:t>
            </a:r>
            <a:r>
              <a:rPr spc="-15" dirty="0"/>
              <a:t>database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3830" y="1935098"/>
            <a:ext cx="6202045" cy="3765550"/>
            <a:chOff x="933830" y="1935098"/>
            <a:chExt cx="6202045" cy="3765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355" y="1944623"/>
              <a:ext cx="6182868" cy="37459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38593" y="1939861"/>
              <a:ext cx="6192520" cy="3756025"/>
            </a:xfrm>
            <a:custGeom>
              <a:avLst/>
              <a:gdLst/>
              <a:ahLst/>
              <a:cxnLst/>
              <a:rect l="l" t="t" r="r" b="b"/>
              <a:pathLst>
                <a:path w="6192520" h="3756025">
                  <a:moveTo>
                    <a:pt x="0" y="3755516"/>
                  </a:moveTo>
                  <a:lnTo>
                    <a:pt x="6192393" y="3755516"/>
                  </a:lnTo>
                  <a:lnTo>
                    <a:pt x="6192393" y="0"/>
                  </a:lnTo>
                  <a:lnTo>
                    <a:pt x="0" y="0"/>
                  </a:lnTo>
                  <a:lnTo>
                    <a:pt x="0" y="3755516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98156" y="1970023"/>
            <a:ext cx="35953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Keterangan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B4:E9</a:t>
            </a:r>
            <a:r>
              <a:rPr sz="1800" spc="4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10" dirty="0">
                <a:latin typeface="Calibri"/>
                <a:cs typeface="Calibri"/>
              </a:rPr>
              <a:t>Namebox/database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Calibri"/>
                <a:cs typeface="Calibri"/>
              </a:rPr>
              <a:t>Kolom</a:t>
            </a:r>
            <a:r>
              <a:rPr sz="1800" dirty="0">
                <a:latin typeface="Calibri"/>
                <a:cs typeface="Calibri"/>
              </a:rPr>
              <a:t> No : </a:t>
            </a:r>
            <a:r>
              <a:rPr sz="1800" spc="-5" dirty="0">
                <a:latin typeface="Calibri"/>
                <a:cs typeface="Calibri"/>
              </a:rPr>
              <a:t>Field</a:t>
            </a:r>
            <a:r>
              <a:rPr sz="1800" dirty="0">
                <a:latin typeface="Calibri"/>
                <a:cs typeface="Calibri"/>
              </a:rPr>
              <a:t> 1,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pegawai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Field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 </a:t>
            </a:r>
            <a:r>
              <a:rPr sz="1800" spc="-10" dirty="0">
                <a:latin typeface="Calibri"/>
                <a:cs typeface="Calibri"/>
              </a:rPr>
              <a:t>dst.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G4:G5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Criterianya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2301" y="5845555"/>
            <a:ext cx="3740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Penggunaan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statistic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0B2FBDB9-A6F8-9E43-F7F8-B22189A166AE}"/>
              </a:ext>
            </a:extLst>
          </p:cNvPr>
          <p:cNvGrpSpPr/>
          <p:nvPr/>
        </p:nvGrpSpPr>
        <p:grpSpPr>
          <a:xfrm>
            <a:off x="10886" y="14707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47E4BF02-284E-3490-1E88-A30F0BEF6517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CEA9CD5-3819-E725-4827-C361B32D6236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DDD759D5-E072-1F76-D387-E3803A9A6616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D62FDD6E-0F25-EA97-E404-B3B2290F4369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15EAED18-38EC-FF36-9646-CD3F1A4EB055}"/>
              </a:ext>
            </a:extLst>
          </p:cNvPr>
          <p:cNvSpPr/>
          <p:nvPr/>
        </p:nvSpPr>
        <p:spPr>
          <a:xfrm>
            <a:off x="7598156" y="5313732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359CE5-1925-21FF-D9E4-D8C50ABDEDB9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024" y="758404"/>
            <a:ext cx="6834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Penggunaan</a:t>
            </a:r>
            <a:r>
              <a:rPr spc="-5" dirty="0"/>
              <a:t> </a:t>
            </a:r>
            <a:r>
              <a:rPr spc="-20" dirty="0"/>
              <a:t>countif</a:t>
            </a:r>
            <a:r>
              <a:rPr dirty="0"/>
              <a:t> dan</a:t>
            </a:r>
            <a:r>
              <a:rPr spc="5" dirty="0"/>
              <a:t> </a:t>
            </a:r>
            <a:r>
              <a:rPr dirty="0"/>
              <a:t>sumif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88493" y="1486721"/>
            <a:ext cx="7843520" cy="4177029"/>
            <a:chOff x="2108898" y="1551050"/>
            <a:chExt cx="7843520" cy="41770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8359" y="1560575"/>
              <a:ext cx="7824216" cy="4157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13660" y="1555813"/>
              <a:ext cx="7833995" cy="4167504"/>
            </a:xfrm>
            <a:custGeom>
              <a:avLst/>
              <a:gdLst/>
              <a:ahLst/>
              <a:cxnLst/>
              <a:rect l="l" t="t" r="r" b="b"/>
              <a:pathLst>
                <a:path w="7833995" h="4167504">
                  <a:moveTo>
                    <a:pt x="0" y="4166997"/>
                  </a:moveTo>
                  <a:lnTo>
                    <a:pt x="7833740" y="4166997"/>
                  </a:lnTo>
                  <a:lnTo>
                    <a:pt x="7833740" y="0"/>
                  </a:lnTo>
                  <a:lnTo>
                    <a:pt x="0" y="0"/>
                  </a:lnTo>
                  <a:lnTo>
                    <a:pt x="0" y="4166997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46550" y="5853785"/>
            <a:ext cx="37674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penggunaan </a:t>
            </a:r>
            <a:r>
              <a:rPr sz="1800" spc="-10" dirty="0">
                <a:latin typeface="Calibri"/>
                <a:cs typeface="Calibri"/>
              </a:rPr>
              <a:t>countif</a:t>
            </a:r>
            <a:r>
              <a:rPr sz="1800" spc="-5" dirty="0">
                <a:latin typeface="Calibri"/>
                <a:cs typeface="Calibri"/>
              </a:rPr>
              <a:t> dan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sumif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BF0B887-BD04-DB9F-2F9C-A9F9D7580DD5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74F0B8FC-499B-E152-CE7D-E462E7BE70E3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1D5AE21-F77A-5D5E-247C-C87E9398C13B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9C68E2B-3DF6-8367-BED9-9B47D11A35FC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998745FF-F711-0ECD-17B8-6EFE1DCA54AB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44F5499-A98C-57F0-F282-1CBD3915093F}"/>
              </a:ext>
            </a:extLst>
          </p:cNvPr>
          <p:cNvSpPr/>
          <p:nvPr/>
        </p:nvSpPr>
        <p:spPr>
          <a:xfrm>
            <a:off x="9677400" y="4289728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5FA5D7-BBD0-EEC7-AE91-0D8485B00A25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2244" y="889519"/>
            <a:ext cx="7176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Mefilter</a:t>
            </a:r>
            <a:r>
              <a:rPr spc="-40" dirty="0"/>
              <a:t> </a:t>
            </a:r>
            <a:r>
              <a:rPr spc="-25" dirty="0"/>
              <a:t>data</a:t>
            </a:r>
            <a:r>
              <a:rPr spc="-35" dirty="0"/>
              <a:t> </a:t>
            </a:r>
            <a:r>
              <a:rPr spc="-10" dirty="0"/>
              <a:t>(mengelompokan)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747773"/>
            <a:ext cx="10092055" cy="316753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400" spc="-20" dirty="0">
                <a:latin typeface="Calibri"/>
                <a:cs typeface="Calibri"/>
              </a:rPr>
              <a:t>Pada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pengolahan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menggunakan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excel,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kita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dapat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juga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melakukan </a:t>
            </a:r>
            <a:r>
              <a:rPr sz="2400" spc="-6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yang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Namanya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filter.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Berikut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langkahnya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latin typeface="Calibri"/>
                <a:cs typeface="Calibri"/>
              </a:rPr>
              <a:t>Click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dalam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endParaRPr sz="24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20" dirty="0">
                <a:latin typeface="Calibri"/>
                <a:cs typeface="Calibri"/>
              </a:rPr>
              <a:t>Data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–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Filter</a:t>
            </a:r>
            <a:r>
              <a:rPr sz="2400" spc="-5" dirty="0">
                <a:latin typeface="Calibri"/>
                <a:cs typeface="Calibri"/>
              </a:rPr>
              <a:t> :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Akan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muncul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Drop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Downlist</a:t>
            </a:r>
            <a:endParaRPr sz="24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10" dirty="0">
                <a:latin typeface="Calibri"/>
                <a:cs typeface="Calibri"/>
              </a:rPr>
              <a:t>Pilih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coloumn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yang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ingin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 </a:t>
            </a:r>
            <a:r>
              <a:rPr sz="2400" spc="-10" dirty="0">
                <a:latin typeface="Calibri"/>
                <a:cs typeface="Calibri"/>
              </a:rPr>
              <a:t>saring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(filter)</a:t>
            </a:r>
            <a:endParaRPr sz="2400" dirty="0">
              <a:latin typeface="Calibri"/>
              <a:cs typeface="Calibri"/>
            </a:endParaRPr>
          </a:p>
          <a:p>
            <a:pPr marL="527685" marR="154940" indent="-515620">
              <a:lnSpc>
                <a:spcPts val="3020"/>
              </a:lnSpc>
              <a:spcBef>
                <a:spcPts val="1055"/>
              </a:spcBef>
              <a:buAutoNum type="arabicPeriod"/>
              <a:tabLst>
                <a:tab pos="527685" algn="l"/>
                <a:tab pos="528320" algn="l"/>
                <a:tab pos="4480560" algn="l"/>
              </a:tabLst>
            </a:pPr>
            <a:r>
              <a:rPr sz="2400" spc="-20" dirty="0">
                <a:latin typeface="Calibri"/>
                <a:cs typeface="Calibri"/>
              </a:rPr>
              <a:t>Misalnya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saja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 err="1">
                <a:latin typeface="Calibri"/>
                <a:cs typeface="Calibri"/>
              </a:rPr>
              <a:t>berdasarkan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misalnya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berdasarkan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nama</a:t>
            </a:r>
            <a:r>
              <a:rPr sz="2400" spc="-15" dirty="0">
                <a:latin typeface="Calibri"/>
                <a:cs typeface="Calibri"/>
              </a:rPr>
              <a:t> barang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spc="-6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mesin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cuci</a:t>
            </a:r>
            <a:endParaRPr sz="24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15" dirty="0">
                <a:latin typeface="Calibri"/>
                <a:cs typeface="Calibri"/>
              </a:rPr>
              <a:t>Akan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terfilter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hanya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nama </a:t>
            </a:r>
            <a:r>
              <a:rPr sz="2400" spc="-15" dirty="0">
                <a:latin typeface="Calibri"/>
                <a:cs typeface="Calibri"/>
              </a:rPr>
              <a:t>barang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mesin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cuci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8BE9B03D-D18B-3123-7B82-A1A3890B9CDB}"/>
              </a:ext>
            </a:extLst>
          </p:cNvPr>
          <p:cNvGrpSpPr/>
          <p:nvPr/>
        </p:nvGrpSpPr>
        <p:grpSpPr>
          <a:xfrm>
            <a:off x="0" y="0"/>
            <a:ext cx="12191539" cy="1238134"/>
            <a:chOff x="0" y="2834639"/>
            <a:chExt cx="10078974" cy="1065276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934A2F90-4BC0-6CE5-2255-5B6BB1A60256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8C374BD-9B72-CC9B-3C61-0A96CB4389B1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D4EBC2E-F66F-24DC-9715-80FAB932A1E2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05BB3205-AB52-08D7-4BA6-0BDB84F966F7}"/>
              </a:ext>
            </a:extLst>
          </p:cNvPr>
          <p:cNvSpPr/>
          <p:nvPr/>
        </p:nvSpPr>
        <p:spPr>
          <a:xfrm>
            <a:off x="9681793" y="5398271"/>
            <a:ext cx="1626107" cy="75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EA393F34-8F91-A207-CCBE-3681AC9E801F}"/>
              </a:ext>
            </a:extLst>
          </p:cNvPr>
          <p:cNvSpPr/>
          <p:nvPr/>
        </p:nvSpPr>
        <p:spPr>
          <a:xfrm>
            <a:off x="487501" y="5398272"/>
            <a:ext cx="1828800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B1B8C-A62D-D43C-A52B-E7812629553D}"/>
              </a:ext>
            </a:extLst>
          </p:cNvPr>
          <p:cNvSpPr/>
          <p:nvPr/>
        </p:nvSpPr>
        <p:spPr>
          <a:xfrm>
            <a:off x="15279" y="6352392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1204541"/>
            <a:ext cx="717613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/>
              <a:t>Mefilter</a:t>
            </a:r>
            <a:r>
              <a:rPr sz="3200" spc="-40" dirty="0"/>
              <a:t> </a:t>
            </a:r>
            <a:r>
              <a:rPr sz="3200" spc="-25" dirty="0"/>
              <a:t>data</a:t>
            </a:r>
            <a:r>
              <a:rPr sz="3200" spc="-35" dirty="0"/>
              <a:t> </a:t>
            </a:r>
            <a:r>
              <a:rPr sz="3200" spc="-10" dirty="0"/>
              <a:t>(mengelompokan)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593" y="1816199"/>
            <a:ext cx="8428990" cy="3987800"/>
            <a:chOff x="1881822" y="1868042"/>
            <a:chExt cx="8428990" cy="3987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1284" y="1877567"/>
              <a:ext cx="8409432" cy="39684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86585" y="1872805"/>
              <a:ext cx="8419465" cy="3978275"/>
            </a:xfrm>
            <a:custGeom>
              <a:avLst/>
              <a:gdLst/>
              <a:ahLst/>
              <a:cxnLst/>
              <a:rect l="l" t="t" r="r" b="b"/>
              <a:pathLst>
                <a:path w="8419465" h="3978275">
                  <a:moveTo>
                    <a:pt x="0" y="3978021"/>
                  </a:moveTo>
                  <a:lnTo>
                    <a:pt x="8418957" y="3978021"/>
                  </a:lnTo>
                  <a:lnTo>
                    <a:pt x="8418957" y="0"/>
                  </a:lnTo>
                  <a:lnTo>
                    <a:pt x="0" y="0"/>
                  </a:lnTo>
                  <a:lnTo>
                    <a:pt x="0" y="3978021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00" y="5844718"/>
            <a:ext cx="3107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yang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akan </a:t>
            </a:r>
            <a:r>
              <a:rPr sz="1800" spc="-5" dirty="0">
                <a:latin typeface="Calibri"/>
                <a:cs typeface="Calibri"/>
              </a:rPr>
              <a:t>di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filter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D1CDF794-7AC8-C861-47A7-22AA87D922FA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2C1F54F6-307E-76E1-0A36-DD35951569C8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237E033F-B0A6-D9FB-BCF8-7615620676C0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64B2F5F-C0C1-BB2F-7ECD-373B7ECC602C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FE45B174-342F-C755-F7EC-B0D1E9484D1A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701E7D0-6D02-A42B-4201-622FDE8126C0}"/>
              </a:ext>
            </a:extLst>
          </p:cNvPr>
          <p:cNvSpPr/>
          <p:nvPr/>
        </p:nvSpPr>
        <p:spPr>
          <a:xfrm>
            <a:off x="9677400" y="4359979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EAEC95-0C6E-EA46-CD5E-D22E5906D6EE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6726" y="609676"/>
            <a:ext cx="7176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Mefilter</a:t>
            </a:r>
            <a:r>
              <a:rPr spc="-40" dirty="0"/>
              <a:t> </a:t>
            </a:r>
            <a:r>
              <a:rPr spc="-25" dirty="0"/>
              <a:t>data</a:t>
            </a:r>
            <a:r>
              <a:rPr spc="-35" dirty="0"/>
              <a:t> </a:t>
            </a:r>
            <a:r>
              <a:rPr spc="-10" dirty="0"/>
              <a:t>(mengelompokan)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75370" y="1816226"/>
            <a:ext cx="8041640" cy="4067175"/>
            <a:chOff x="2075370" y="1816226"/>
            <a:chExt cx="8041640" cy="4067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4831" y="1825751"/>
              <a:ext cx="8022335" cy="40477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80132" y="1820989"/>
              <a:ext cx="8032115" cy="4057650"/>
            </a:xfrm>
            <a:custGeom>
              <a:avLst/>
              <a:gdLst/>
              <a:ahLst/>
              <a:cxnLst/>
              <a:rect l="l" t="t" r="r" b="b"/>
              <a:pathLst>
                <a:path w="8032115" h="4057650">
                  <a:moveTo>
                    <a:pt x="0" y="4057269"/>
                  </a:moveTo>
                  <a:lnTo>
                    <a:pt x="8031860" y="4057269"/>
                  </a:lnTo>
                  <a:lnTo>
                    <a:pt x="8031860" y="0"/>
                  </a:lnTo>
                  <a:lnTo>
                    <a:pt x="0" y="0"/>
                  </a:lnTo>
                  <a:lnTo>
                    <a:pt x="0" y="4057269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41901" y="6004356"/>
            <a:ext cx="3107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yang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akan </a:t>
            </a:r>
            <a:r>
              <a:rPr sz="1800" spc="-5" dirty="0">
                <a:latin typeface="Calibri"/>
                <a:cs typeface="Calibri"/>
              </a:rPr>
              <a:t>di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filter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2517A00D-1B6A-2315-CE49-3A666174976C}"/>
              </a:ext>
            </a:extLst>
          </p:cNvPr>
          <p:cNvGrpSpPr/>
          <p:nvPr/>
        </p:nvGrpSpPr>
        <p:grpSpPr>
          <a:xfrm>
            <a:off x="-4393" y="-43543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27384D72-2BDC-F510-83B2-B3D5A20E5A27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FED414F-DF4E-520E-7CC0-E1D10966B396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EA026EF5-81FB-0B4D-1925-7F7FCE6720A3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9514F785-2921-CE94-333D-CA27561769C3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E6BBAE2-FA59-31D6-4BF9-662532856C8B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739FFE-505D-F7E5-D859-CE5BAB0AF044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6726" y="609676"/>
            <a:ext cx="7176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Mefilter</a:t>
            </a:r>
            <a:r>
              <a:rPr spc="-40" dirty="0"/>
              <a:t> </a:t>
            </a:r>
            <a:r>
              <a:rPr spc="-25" dirty="0"/>
              <a:t>data</a:t>
            </a:r>
            <a:r>
              <a:rPr spc="-35" dirty="0"/>
              <a:t> </a:t>
            </a:r>
            <a:r>
              <a:rPr spc="-10" dirty="0"/>
              <a:t>(mengelompokan)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43950" y="1400175"/>
            <a:ext cx="8430260" cy="4362450"/>
            <a:chOff x="2143950" y="1400175"/>
            <a:chExt cx="8430260" cy="4362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3412" y="1409700"/>
              <a:ext cx="8410956" cy="4343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48713" y="1404937"/>
              <a:ext cx="8420735" cy="4352925"/>
            </a:xfrm>
            <a:custGeom>
              <a:avLst/>
              <a:gdLst/>
              <a:ahLst/>
              <a:cxnLst/>
              <a:rect l="l" t="t" r="r" b="b"/>
              <a:pathLst>
                <a:path w="8420735" h="4352925">
                  <a:moveTo>
                    <a:pt x="0" y="4352925"/>
                  </a:moveTo>
                  <a:lnTo>
                    <a:pt x="8420481" y="4352925"/>
                  </a:lnTo>
                  <a:lnTo>
                    <a:pt x="8420481" y="0"/>
                  </a:lnTo>
                  <a:lnTo>
                    <a:pt x="0" y="0"/>
                  </a:lnTo>
                  <a:lnTo>
                    <a:pt x="0" y="4352925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47742" y="6004356"/>
            <a:ext cx="3552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" dirty="0">
                <a:latin typeface="Calibri"/>
                <a:cs typeface="Calibri"/>
              </a:rPr>
              <a:t> Pilihan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yang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diinginkan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ADF55B8A-FF9D-48D5-5117-38961D63A65E}"/>
              </a:ext>
            </a:extLst>
          </p:cNvPr>
          <p:cNvGrpSpPr/>
          <p:nvPr/>
        </p:nvGrpSpPr>
        <p:grpSpPr>
          <a:xfrm>
            <a:off x="-4393" y="-43543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502FBA8D-5B11-E242-A828-A3D2E8CFCC4D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0F9A3FFB-0F8C-088E-D294-126BB9687C68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C619F1F0-B5A7-BB09-1FFB-E9A54657AD71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1E225068-A94B-C417-D7AA-E7C1C4794058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274F77B-E522-31EF-8DBD-00604C40FC14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A7B11C-40E2-D9C3-6612-9EEFBFFEF9FF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6726" y="609676"/>
            <a:ext cx="7176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Mefilter</a:t>
            </a:r>
            <a:r>
              <a:rPr spc="-40" dirty="0"/>
              <a:t> </a:t>
            </a:r>
            <a:r>
              <a:rPr spc="-25" dirty="0"/>
              <a:t>data</a:t>
            </a:r>
            <a:r>
              <a:rPr spc="-35" dirty="0"/>
              <a:t> </a:t>
            </a:r>
            <a:r>
              <a:rPr spc="-10" dirty="0"/>
              <a:t>(mengelompokan)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0216" y="4348988"/>
            <a:ext cx="5083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Hasil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pemilihan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berdasarkan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cuci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2638" y="1724723"/>
            <a:ext cx="8410575" cy="2570480"/>
            <a:chOff x="1552638" y="1724723"/>
            <a:chExt cx="8410575" cy="2570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099" y="1734311"/>
              <a:ext cx="8391144" cy="2551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7400" y="1729485"/>
              <a:ext cx="8401050" cy="2560955"/>
            </a:xfrm>
            <a:custGeom>
              <a:avLst/>
              <a:gdLst/>
              <a:ahLst/>
              <a:cxnLst/>
              <a:rect l="l" t="t" r="r" b="b"/>
              <a:pathLst>
                <a:path w="8401050" h="2560954">
                  <a:moveTo>
                    <a:pt x="0" y="2560701"/>
                  </a:moveTo>
                  <a:lnTo>
                    <a:pt x="8400669" y="2560701"/>
                  </a:lnTo>
                  <a:lnTo>
                    <a:pt x="8400669" y="0"/>
                  </a:lnTo>
                  <a:lnTo>
                    <a:pt x="0" y="0"/>
                  </a:lnTo>
                  <a:lnTo>
                    <a:pt x="0" y="2560701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3">
            <a:extLst>
              <a:ext uri="{FF2B5EF4-FFF2-40B4-BE49-F238E27FC236}">
                <a16:creationId xmlns:a16="http://schemas.microsoft.com/office/drawing/2014/main" id="{01DFDC1F-56E2-8AA6-D54F-29AF4E4A91E2}"/>
              </a:ext>
            </a:extLst>
          </p:cNvPr>
          <p:cNvGrpSpPr/>
          <p:nvPr/>
        </p:nvGrpSpPr>
        <p:grpSpPr>
          <a:xfrm>
            <a:off x="-4393" y="-43543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110268E4-EBF2-5E58-01C7-A1A35DF47804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325DBD95-2089-30D6-BF43-20AAD669FE1D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4A096060-97AB-F8C7-E3C5-6F9FE025501E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C6C487CF-1812-C90F-1BF2-BDAE856645F0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E00E495-0274-14B6-E21F-5706D2207356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779580-4EF9-688A-53C8-15B8E93D0E6B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9873" y="370713"/>
            <a:ext cx="55733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Sort</a:t>
            </a:r>
            <a:r>
              <a:rPr spc="-60" dirty="0"/>
              <a:t> </a:t>
            </a:r>
            <a:r>
              <a:rPr spc="-25" dirty="0"/>
              <a:t>data</a:t>
            </a:r>
            <a:r>
              <a:rPr spc="-40" dirty="0"/>
              <a:t> </a:t>
            </a:r>
            <a:r>
              <a:rPr spc="-5" dirty="0"/>
              <a:t>(Mengurutkan)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1151" y="5833973"/>
            <a:ext cx="5082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" dirty="0">
                <a:latin typeface="Calibri"/>
                <a:cs typeface="Calibri"/>
              </a:rPr>
              <a:t> Hasil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pemilihan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berdasarkan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mesin</a:t>
            </a:r>
            <a:r>
              <a:rPr sz="1800" spc="-5" dirty="0">
                <a:latin typeface="Calibri"/>
                <a:cs typeface="Calibri"/>
              </a:rPr>
              <a:t> cuci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5566" y="1371219"/>
            <a:ext cx="8096250" cy="4284980"/>
            <a:chOff x="345566" y="1371219"/>
            <a:chExt cx="8096250" cy="42849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091" y="1380744"/>
              <a:ext cx="8077200" cy="42656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0329" y="1375981"/>
              <a:ext cx="8086725" cy="4275455"/>
            </a:xfrm>
            <a:custGeom>
              <a:avLst/>
              <a:gdLst/>
              <a:ahLst/>
              <a:cxnLst/>
              <a:rect l="l" t="t" r="r" b="b"/>
              <a:pathLst>
                <a:path w="8086725" h="4275455">
                  <a:moveTo>
                    <a:pt x="0" y="4275201"/>
                  </a:moveTo>
                  <a:lnTo>
                    <a:pt x="8086725" y="4275201"/>
                  </a:lnTo>
                  <a:lnTo>
                    <a:pt x="8086725" y="0"/>
                  </a:lnTo>
                  <a:lnTo>
                    <a:pt x="0" y="0"/>
                  </a:lnTo>
                  <a:lnTo>
                    <a:pt x="0" y="4275201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90254" y="1397888"/>
            <a:ext cx="2783840" cy="368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66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untuk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mengurutkan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pada</a:t>
            </a:r>
            <a:r>
              <a:rPr sz="2000" spc="-5" dirty="0">
                <a:latin typeface="Calibri"/>
                <a:cs typeface="Calibri"/>
              </a:rPr>
              <a:t> table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Langkahnya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Calibri"/>
                <a:cs typeface="Calibri"/>
              </a:rPr>
              <a:t>Click </a:t>
            </a:r>
            <a:r>
              <a:rPr sz="2000" dirty="0">
                <a:latin typeface="Calibri"/>
                <a:cs typeface="Calibri"/>
              </a:rPr>
              <a:t>di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dalam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table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Calibri"/>
                <a:cs typeface="Calibri"/>
              </a:rPr>
              <a:t>Pilih </a:t>
            </a:r>
            <a:r>
              <a:rPr sz="2000" spc="-20" dirty="0">
                <a:latin typeface="Calibri"/>
                <a:cs typeface="Calibri"/>
              </a:rPr>
              <a:t>kolom </a:t>
            </a:r>
            <a:r>
              <a:rPr sz="2000" spc="-10" dirty="0">
                <a:latin typeface="Calibri"/>
                <a:cs typeface="Calibri"/>
              </a:rPr>
              <a:t>yang akan </a:t>
            </a:r>
            <a:r>
              <a:rPr sz="2000" spc="-5" dirty="0">
                <a:latin typeface="Calibri"/>
                <a:cs typeface="Calibri"/>
              </a:rPr>
              <a:t>di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sort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Sort</a:t>
            </a:r>
            <a:endParaRPr sz="2000">
              <a:latin typeface="Calibri"/>
              <a:cs typeface="Calibri"/>
            </a:endParaRPr>
          </a:p>
          <a:p>
            <a:pPr marL="756285" marR="18034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Sort </a:t>
            </a:r>
            <a:r>
              <a:rPr sz="2000" dirty="0">
                <a:latin typeface="Calibri"/>
                <a:cs typeface="Calibri"/>
              </a:rPr>
              <a:t>Ascending :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dari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kecil</a:t>
            </a:r>
            <a:r>
              <a:rPr sz="2000" spc="-30" dirty="0">
                <a:latin typeface="Calibri"/>
                <a:cs typeface="Calibri"/>
              </a:rPr>
              <a:t> ke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besar</a:t>
            </a:r>
            <a:endParaRPr sz="2000">
              <a:latin typeface="Calibri"/>
              <a:cs typeface="Calibri"/>
            </a:endParaRPr>
          </a:p>
          <a:p>
            <a:pPr marL="756285" marR="8826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Sort Desecending </a:t>
            </a:r>
            <a:r>
              <a:rPr sz="2000" dirty="0">
                <a:latin typeface="Calibri"/>
                <a:cs typeface="Calibri"/>
              </a:rPr>
              <a:t>: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Dari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Besar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ke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kecil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F9E6810B-AF60-A75D-5E5E-CD76B62E77C7}"/>
              </a:ext>
            </a:extLst>
          </p:cNvPr>
          <p:cNvGrpSpPr/>
          <p:nvPr/>
        </p:nvGrpSpPr>
        <p:grpSpPr>
          <a:xfrm>
            <a:off x="-4393" y="-43543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840E548A-50C7-47EA-0A30-BC75817DE54C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CFE57BBC-76A2-D0F7-FF53-3512CB1780ED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EE49E7B5-41FB-5938-AA01-E398CC89A304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C8D3D857-F49B-BF05-66BD-4A9C067D4D01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93AC7778-3282-29B4-2886-073B1D5B2C3B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E24F38-CC50-0398-B0E6-9950136DAB4D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3834" y="306070"/>
            <a:ext cx="26771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PIVOT</a:t>
            </a:r>
            <a:r>
              <a:rPr spc="-85" dirty="0"/>
              <a:t> </a:t>
            </a:r>
            <a:r>
              <a:rPr spc="-70" dirty="0"/>
              <a:t>Table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9470" y="1305686"/>
            <a:ext cx="8248650" cy="4646295"/>
            <a:chOff x="339470" y="1305686"/>
            <a:chExt cx="8248650" cy="4646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95" y="1315211"/>
              <a:ext cx="8229600" cy="46268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4233" y="1310449"/>
              <a:ext cx="8239125" cy="4636770"/>
            </a:xfrm>
            <a:custGeom>
              <a:avLst/>
              <a:gdLst/>
              <a:ahLst/>
              <a:cxnLst/>
              <a:rect l="l" t="t" r="r" b="b"/>
              <a:pathLst>
                <a:path w="8239125" h="4636770">
                  <a:moveTo>
                    <a:pt x="0" y="4636389"/>
                  </a:moveTo>
                  <a:lnTo>
                    <a:pt x="8239125" y="4636389"/>
                  </a:lnTo>
                  <a:lnTo>
                    <a:pt x="8239125" y="0"/>
                  </a:lnTo>
                  <a:lnTo>
                    <a:pt x="0" y="0"/>
                  </a:lnTo>
                  <a:lnTo>
                    <a:pt x="0" y="4636389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23030" y="5961075"/>
            <a:ext cx="192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Pivot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46566" y="1342390"/>
            <a:ext cx="2924810" cy="413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333333"/>
                </a:solidFill>
                <a:latin typeface="Segoe UI"/>
                <a:cs typeface="Segoe UI"/>
              </a:rPr>
              <a:t>Pivot</a:t>
            </a:r>
            <a:r>
              <a:rPr sz="1800" b="1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i="1" spc="-45" dirty="0">
                <a:solidFill>
                  <a:srgbClr val="333333"/>
                </a:solidFill>
                <a:latin typeface="Segoe UI"/>
                <a:cs typeface="Segoe UI"/>
              </a:rPr>
              <a:t>Table</a:t>
            </a:r>
            <a:r>
              <a:rPr sz="1800" b="1" i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adalah sebuah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tabel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interaktif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yang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dalam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waktu singkat bisa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menampilkan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ringkasan</a:t>
            </a:r>
            <a:r>
              <a:rPr sz="18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data </a:t>
            </a:r>
            <a:r>
              <a:rPr sz="1800" spc="-4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dalam jumlah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yang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besar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 dalam bentuk dan orientasi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 yang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berbeda </a:t>
            </a:r>
            <a:r>
              <a:rPr sz="1800" spc="5" dirty="0">
                <a:solidFill>
                  <a:srgbClr val="333333"/>
                </a:solidFill>
                <a:latin typeface="Segoe UI"/>
                <a:cs typeface="Segoe UI"/>
              </a:rPr>
              <a:t>serta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mampu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melakukan kalkulasi </a:t>
            </a:r>
            <a:r>
              <a:rPr sz="1800" spc="-15" dirty="0">
                <a:solidFill>
                  <a:srgbClr val="333333"/>
                </a:solidFill>
                <a:latin typeface="Segoe UI"/>
                <a:cs typeface="Segoe UI"/>
              </a:rPr>
              <a:t>pada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setiap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item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yang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dibutuhkan </a:t>
            </a:r>
            <a:r>
              <a:rPr sz="1800" spc="-4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dengan menggunakan cara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perhitungan sesuai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kebutuhan.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Segoe UI"/>
              <a:cs typeface="Segoe UI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Langkahnya</a:t>
            </a:r>
            <a:r>
              <a:rPr sz="1800" spc="-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ts val="2135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Insert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–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Pivot</a:t>
            </a:r>
            <a:r>
              <a:rPr sz="18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table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1689B137-79BD-AA71-F993-25D11EF942E8}"/>
              </a:ext>
            </a:extLst>
          </p:cNvPr>
          <p:cNvGrpSpPr/>
          <p:nvPr/>
        </p:nvGrpSpPr>
        <p:grpSpPr>
          <a:xfrm>
            <a:off x="-4393" y="-43543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E170BC65-90C6-229A-BAC9-06CE6F56D066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3C0A7075-CB8A-7D75-2EB7-E55FBF269C2F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7D52CFB0-22F3-87F9-BB67-F697D00B7A91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489A2962-5395-23BF-AA39-F6082F02CCDE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060F2A9A-6D2D-3CF1-9C71-F62020461EF9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C24E3F-542A-D7DE-B285-68782D67C160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PIVOT</a:t>
            </a:r>
            <a:r>
              <a:rPr spc="-85" dirty="0"/>
              <a:t> </a:t>
            </a:r>
            <a:r>
              <a:rPr spc="-70" dirty="0"/>
              <a:t>Table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36987" y="1375791"/>
            <a:ext cx="5101590" cy="4560570"/>
            <a:chOff x="3836987" y="1375791"/>
            <a:chExt cx="5101590" cy="456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6575" y="1385316"/>
              <a:ext cx="5082539" cy="45415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41750" y="1380553"/>
              <a:ext cx="5092065" cy="4551045"/>
            </a:xfrm>
            <a:custGeom>
              <a:avLst/>
              <a:gdLst/>
              <a:ahLst/>
              <a:cxnLst/>
              <a:rect l="l" t="t" r="r" b="b"/>
              <a:pathLst>
                <a:path w="5092065" h="4551045">
                  <a:moveTo>
                    <a:pt x="0" y="4551045"/>
                  </a:moveTo>
                  <a:lnTo>
                    <a:pt x="5092065" y="4551045"/>
                  </a:lnTo>
                  <a:lnTo>
                    <a:pt x="5092065" y="0"/>
                  </a:lnTo>
                  <a:lnTo>
                    <a:pt x="0" y="0"/>
                  </a:lnTo>
                  <a:lnTo>
                    <a:pt x="0" y="4551045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90286" y="5945835"/>
            <a:ext cx="2593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Gmabr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Jendela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Pivot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326576DC-C9DE-8545-18CA-AD01368AFBF5}"/>
              </a:ext>
            </a:extLst>
          </p:cNvPr>
          <p:cNvGrpSpPr/>
          <p:nvPr/>
        </p:nvGrpSpPr>
        <p:grpSpPr>
          <a:xfrm>
            <a:off x="-4393" y="-43543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2CF5F8D7-5581-DC17-FD31-52822D087562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AEB82E4D-371A-634A-8904-38BB6F859179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3693E3CA-3242-3F24-439F-8367378B15C7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FF2F8815-4C8F-0A37-3B7E-DF603991D4EA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E4E405B-432D-F632-C990-168EB99A49CA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BDB680-55DD-5910-3BEB-C8AD05800A0F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8816" y="838336"/>
            <a:ext cx="3200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Jenis-jenis</a:t>
            </a:r>
            <a:r>
              <a:rPr spc="-80" dirty="0"/>
              <a:t> </a:t>
            </a:r>
            <a:r>
              <a:rPr spc="-5" dirty="0"/>
              <a:t>cell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662198"/>
            <a:ext cx="10330180" cy="34810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10" dirty="0">
                <a:latin typeface="Calibri"/>
                <a:cs typeface="Calibri"/>
              </a:rPr>
              <a:t>Dalam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pengolahan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angka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perlu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ketahui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jenis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 </a:t>
            </a:r>
            <a:r>
              <a:rPr sz="2800" spc="-15" dirty="0">
                <a:latin typeface="Calibri"/>
                <a:cs typeface="Calibri"/>
              </a:rPr>
              <a:t>yaitu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527685" marR="297180" indent="-515620">
              <a:lnSpc>
                <a:spcPts val="3030"/>
              </a:lnSpc>
              <a:spcBef>
                <a:spcPts val="104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latin typeface="Calibri"/>
                <a:cs typeface="Calibri"/>
              </a:rPr>
              <a:t>Cell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Relatif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15" dirty="0">
                <a:latin typeface="Calibri"/>
                <a:cs typeface="Calibri"/>
              </a:rPr>
              <a:t> yang</a:t>
            </a:r>
            <a:r>
              <a:rPr sz="2800" spc="-5" dirty="0">
                <a:latin typeface="Calibri"/>
                <a:cs typeface="Calibri"/>
              </a:rPr>
              <a:t> berpindah-pindah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menyesuaikan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dari </a:t>
            </a:r>
            <a:r>
              <a:rPr sz="2800" spc="-10" dirty="0">
                <a:latin typeface="Calibri"/>
                <a:cs typeface="Calibri"/>
              </a:rPr>
              <a:t>rumus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yang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digunakan.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Misalnya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C7</a:t>
            </a:r>
            <a:endParaRPr sz="2800">
              <a:latin typeface="Calibri"/>
              <a:cs typeface="Calibri"/>
            </a:endParaRPr>
          </a:p>
          <a:p>
            <a:pPr marL="527685" marR="5080" indent="-515620">
              <a:lnSpc>
                <a:spcPct val="90000"/>
              </a:lnSpc>
              <a:spcBef>
                <a:spcPts val="950"/>
              </a:spcBef>
              <a:buAutoNum type="arabicPeriod"/>
              <a:tabLst>
                <a:tab pos="527685" algn="l"/>
                <a:tab pos="528320" algn="l"/>
                <a:tab pos="8674100" algn="l"/>
              </a:tabLst>
            </a:pPr>
            <a:r>
              <a:rPr sz="2800" spc="-10" dirty="0">
                <a:latin typeface="Calibri"/>
                <a:cs typeface="Calibri"/>
              </a:rPr>
              <a:t>Cell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Absolut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 </a:t>
            </a:r>
            <a:r>
              <a:rPr sz="2800" spc="-15" dirty="0">
                <a:latin typeface="Calibri"/>
                <a:cs typeface="Calibri"/>
              </a:rPr>
              <a:t>yang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letaknya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satu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tempat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tidak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kemana-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mana.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Cell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kunci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dengan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tanda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$.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Misalnya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$C$7.	$C ini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maksudnya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untuk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mengunci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kolom,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sedangkan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$7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ini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untuk </a:t>
            </a:r>
            <a:r>
              <a:rPr sz="2800" spc="-5" dirty="0">
                <a:latin typeface="Calibri"/>
                <a:cs typeface="Calibri"/>
              </a:rPr>
              <a:t> mengunci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baris.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Bisa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saja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kita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menggunakan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salah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satunya,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misalnya</a:t>
            </a:r>
            <a:endParaRPr sz="2800">
              <a:latin typeface="Calibri"/>
              <a:cs typeface="Calibri"/>
            </a:endParaRPr>
          </a:p>
          <a:p>
            <a:pPr marL="527685">
              <a:lnSpc>
                <a:spcPts val="3025"/>
              </a:lnSpc>
            </a:pPr>
            <a:r>
              <a:rPr sz="2800" spc="-5" dirty="0">
                <a:latin typeface="Calibri"/>
                <a:cs typeface="Calibri"/>
              </a:rPr>
              <a:t>$C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atau</a:t>
            </a:r>
            <a:r>
              <a:rPr sz="2800" spc="-5" dirty="0">
                <a:latin typeface="Calibri"/>
                <a:cs typeface="Calibri"/>
              </a:rPr>
              <a:t> $7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saja. </a:t>
            </a:r>
            <a:r>
              <a:rPr sz="2800" spc="-20" dirty="0">
                <a:latin typeface="Calibri"/>
                <a:cs typeface="Calibri"/>
              </a:rPr>
              <a:t>Misalnya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$C7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atau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C$7.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FE16989-5725-C55F-0A2E-D35226A5A281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83CE282A-509A-279E-B9E3-395E8F58AE58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FD927648-BF6C-5314-AD39-36150E47F301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C5ACDC7C-0219-B671-355E-F7412B8FF323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0C2593E8-3B2A-2887-70D4-021FE442146C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B458B00C-100A-38E0-798E-BBE1EBD23083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2EC52A-7EA9-F8AF-BE94-17380EC14129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PIVOT</a:t>
            </a:r>
            <a:r>
              <a:rPr spc="-85" dirty="0"/>
              <a:t> </a:t>
            </a:r>
            <a:r>
              <a:rPr spc="-70" dirty="0"/>
              <a:t>Table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4738" y="1680591"/>
            <a:ext cx="5962650" cy="4154170"/>
            <a:chOff x="3114738" y="1680591"/>
            <a:chExt cx="5962650" cy="4154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3725" y="1690116"/>
              <a:ext cx="5934075" cy="41346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19501" y="1685353"/>
              <a:ext cx="5953125" cy="4144645"/>
            </a:xfrm>
            <a:custGeom>
              <a:avLst/>
              <a:gdLst/>
              <a:ahLst/>
              <a:cxnLst/>
              <a:rect l="l" t="t" r="r" b="b"/>
              <a:pathLst>
                <a:path w="5953125" h="4144645">
                  <a:moveTo>
                    <a:pt x="0" y="4144137"/>
                  </a:moveTo>
                  <a:lnTo>
                    <a:pt x="5953125" y="4144137"/>
                  </a:lnTo>
                  <a:lnTo>
                    <a:pt x="5953125" y="0"/>
                  </a:lnTo>
                  <a:lnTo>
                    <a:pt x="0" y="0"/>
                  </a:lnTo>
                  <a:lnTo>
                    <a:pt x="0" y="4144137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43450" y="5984544"/>
            <a:ext cx="270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Jendela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Pivot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63A96512-8C51-2E79-D673-B30DD7113066}"/>
              </a:ext>
            </a:extLst>
          </p:cNvPr>
          <p:cNvGrpSpPr/>
          <p:nvPr/>
        </p:nvGrpSpPr>
        <p:grpSpPr>
          <a:xfrm>
            <a:off x="-4393" y="-43543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2343ECB-AC62-6B04-A0CE-13CAB554DCB3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724F68F-C8D4-CFF5-40D0-ED117ACF31B5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CE785592-32E5-4496-0A32-68933B276A81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E8C9AA9D-49D1-7A57-BEF7-9F1E573DEE1F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0ECFA2F-BBD3-4E23-62FC-DFB603909F5A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4C238-05A5-D876-9861-05232883B282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PIVOT</a:t>
            </a:r>
            <a:r>
              <a:rPr spc="-85" dirty="0"/>
              <a:t> </a:t>
            </a:r>
            <a:r>
              <a:rPr spc="-70" dirty="0"/>
              <a:t>Tabel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41386" y="1284350"/>
            <a:ext cx="9120505" cy="4618990"/>
            <a:chOff x="1441386" y="1284350"/>
            <a:chExt cx="9120505" cy="4618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848" y="1293875"/>
              <a:ext cx="9101328" cy="45994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6149" y="1289113"/>
              <a:ext cx="9110980" cy="4609465"/>
            </a:xfrm>
            <a:custGeom>
              <a:avLst/>
              <a:gdLst/>
              <a:ahLst/>
              <a:cxnLst/>
              <a:rect l="l" t="t" r="r" b="b"/>
              <a:pathLst>
                <a:path w="9110980" h="4609465">
                  <a:moveTo>
                    <a:pt x="0" y="4608957"/>
                  </a:moveTo>
                  <a:lnTo>
                    <a:pt x="9110853" y="4608957"/>
                  </a:lnTo>
                  <a:lnTo>
                    <a:pt x="9110853" y="0"/>
                  </a:lnTo>
                  <a:lnTo>
                    <a:pt x="0" y="0"/>
                  </a:lnTo>
                  <a:lnTo>
                    <a:pt x="0" y="4608957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95038" y="6042456"/>
            <a:ext cx="3028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Pivot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(peletakan)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95E587A5-AB36-3101-7AD6-63007346ECC6}"/>
              </a:ext>
            </a:extLst>
          </p:cNvPr>
          <p:cNvGrpSpPr/>
          <p:nvPr/>
        </p:nvGrpSpPr>
        <p:grpSpPr>
          <a:xfrm>
            <a:off x="-4393" y="-43543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2B4EF3B2-B6EC-D428-1DC3-39799716392B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B39AEE95-A944-52B2-DAA9-33ECECF2656B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7DA060A8-B6FA-DDA9-A4D1-81CBA820AB06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5C01D6D5-1BE5-890B-454B-98624E4B39B5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C3FAE4E-2640-FB95-6AFD-7ED93B6728E9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BB610-1D63-54E7-4177-F45CD10806A5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583" y="1368798"/>
            <a:ext cx="9284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Bekerja</a:t>
            </a:r>
            <a:r>
              <a:rPr dirty="0"/>
              <a:t> </a:t>
            </a:r>
            <a:r>
              <a:rPr spc="-15" dirty="0"/>
              <a:t>dengan</a:t>
            </a:r>
            <a:r>
              <a:rPr spc="5" dirty="0"/>
              <a:t> </a:t>
            </a:r>
            <a:r>
              <a:rPr dirty="0"/>
              <a:t>fungsi</a:t>
            </a:r>
            <a:r>
              <a:rPr spc="-20" dirty="0"/>
              <a:t> </a:t>
            </a:r>
            <a:r>
              <a:rPr spc="-25" dirty="0"/>
              <a:t>statistik</a:t>
            </a:r>
            <a:r>
              <a:rPr spc="-15" dirty="0"/>
              <a:t> </a:t>
            </a:r>
            <a:r>
              <a:rPr dirty="0"/>
              <a:t>sederhana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2885" y="2018383"/>
            <a:ext cx="9927590" cy="3988271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 algn="just">
              <a:lnSpc>
                <a:spcPts val="2690"/>
              </a:lnSpc>
              <a:spcBef>
                <a:spcPts val="740"/>
              </a:spcBef>
            </a:pPr>
            <a:r>
              <a:rPr sz="2400" spc="-15" dirty="0">
                <a:latin typeface="Calibri"/>
                <a:cs typeface="Calibri"/>
              </a:rPr>
              <a:t>Microsoft </a:t>
            </a:r>
            <a:r>
              <a:rPr sz="2400" spc="-25" dirty="0">
                <a:latin typeface="Calibri"/>
                <a:cs typeface="Calibri"/>
              </a:rPr>
              <a:t>excel </a:t>
            </a:r>
            <a:r>
              <a:rPr sz="2400" spc="-20" dirty="0">
                <a:latin typeface="Calibri"/>
                <a:cs typeface="Calibri"/>
              </a:rPr>
              <a:t>menyediakan </a:t>
            </a:r>
            <a:r>
              <a:rPr sz="2400" spc="-15" dirty="0">
                <a:latin typeface="Calibri"/>
                <a:cs typeface="Calibri"/>
              </a:rPr>
              <a:t>beberapa </a:t>
            </a:r>
            <a:r>
              <a:rPr sz="2400" spc="-5" dirty="0">
                <a:latin typeface="Calibri"/>
                <a:cs typeface="Calibri"/>
              </a:rPr>
              <a:t>fungsi </a:t>
            </a:r>
            <a:r>
              <a:rPr sz="2400" spc="-20" dirty="0">
                <a:latin typeface="Calibri"/>
                <a:cs typeface="Calibri"/>
              </a:rPr>
              <a:t>yang </a:t>
            </a:r>
            <a:r>
              <a:rPr sz="2400" spc="-10" dirty="0">
                <a:latin typeface="Calibri"/>
                <a:cs typeface="Calibri"/>
              </a:rPr>
              <a:t>berbentuk visual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yang </a:t>
            </a:r>
            <a:r>
              <a:rPr sz="2400" spc="-10" dirty="0">
                <a:latin typeface="Calibri"/>
                <a:cs typeface="Calibri"/>
              </a:rPr>
              <a:t>siap </a:t>
            </a:r>
            <a:r>
              <a:rPr sz="2400" spc="-15" dirty="0">
                <a:latin typeface="Calibri"/>
                <a:cs typeface="Calibri"/>
              </a:rPr>
              <a:t>pakai. Kita dapat memanfaatkan </a:t>
            </a:r>
            <a:r>
              <a:rPr sz="2400" spc="-10" dirty="0">
                <a:latin typeface="Calibri"/>
                <a:cs typeface="Calibri"/>
              </a:rPr>
              <a:t>sesuai </a:t>
            </a:r>
            <a:r>
              <a:rPr sz="2400" spc="-15" dirty="0">
                <a:latin typeface="Calibri"/>
                <a:cs typeface="Calibri"/>
              </a:rPr>
              <a:t>dengan kebutuhan, </a:t>
            </a:r>
            <a:r>
              <a:rPr sz="2400" spc="-6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diantaranya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penggunaan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ststistik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sederhana.</a:t>
            </a:r>
            <a:endParaRPr sz="24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45"/>
              </a:spcBef>
            </a:pPr>
            <a:r>
              <a:rPr sz="2400" spc="-5" dirty="0">
                <a:latin typeface="Calibri"/>
                <a:cs typeface="Calibri"/>
              </a:rPr>
              <a:t>Fungsi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statistik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sederhana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diantaranya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Untuk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menjumlahkan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menggunakan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SUM</a:t>
            </a:r>
            <a:endParaRPr sz="2400" dirty="0">
              <a:latin typeface="Calibri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Untuk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rata-rata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menggunakan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AVERAGE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Untuk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banyaknya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menggunakan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COUNT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NUMBER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Untuk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nilai tertinggi menggunakan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MAX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Untuk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banyaknya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menggunakan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COUNTA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Untuk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nilai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terendah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menggunakan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6E3EBADE-489E-5CE1-C5FB-D6E93A79A6CB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C80DDDE-D586-05B4-B6B1-63FD6FEDF53B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EF98B0E-318A-8947-417D-BC70FAB863AE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F7A1DDF0-DA90-7440-57FE-FE60D559B343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A176010A-F4FC-6489-1A8A-02465EBB6425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908B1768-9D53-37AC-9371-D2A89E9852D2}"/>
              </a:ext>
            </a:extLst>
          </p:cNvPr>
          <p:cNvSpPr/>
          <p:nvPr/>
        </p:nvSpPr>
        <p:spPr>
          <a:xfrm>
            <a:off x="7391215" y="5320181"/>
            <a:ext cx="1828800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C2EF16-B9D8-10F7-402F-9B9CE9DC5CFF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8880" y="995611"/>
            <a:ext cx="9187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Rumus</a:t>
            </a:r>
            <a:r>
              <a:rPr spc="-35" dirty="0"/>
              <a:t> </a:t>
            </a:r>
            <a:r>
              <a:rPr spc="-5" dirty="0"/>
              <a:t>menggunakan </a:t>
            </a:r>
            <a:r>
              <a:rPr spc="-25" dirty="0"/>
              <a:t>statistik</a:t>
            </a:r>
            <a:r>
              <a:rPr spc="-40" dirty="0"/>
              <a:t> </a:t>
            </a:r>
            <a:r>
              <a:rPr dirty="0"/>
              <a:t>sederhana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662198"/>
            <a:ext cx="6026150" cy="2583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10" dirty="0">
                <a:latin typeface="Calibri"/>
                <a:cs typeface="Calibri"/>
              </a:rPr>
              <a:t>Untuk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rumus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15" dirty="0">
                <a:latin typeface="Calibri"/>
                <a:cs typeface="Calibri"/>
              </a:rPr>
              <a:t>=Statistik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sederhana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(cell</a:t>
            </a:r>
            <a:r>
              <a:rPr sz="2800" spc="-15" dirty="0">
                <a:latin typeface="Calibri"/>
                <a:cs typeface="Calibri"/>
              </a:rPr>
              <a:t> awal </a:t>
            </a:r>
            <a:r>
              <a:rPr sz="2800" spc="-5" dirty="0">
                <a:latin typeface="Calibri"/>
                <a:cs typeface="Calibri"/>
              </a:rPr>
              <a:t>: cell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akhir)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Contoh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10" dirty="0">
                <a:latin typeface="Calibri"/>
                <a:cs typeface="Calibri"/>
              </a:rPr>
              <a:t>=Sum(B5:B10)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0747" y="1825751"/>
            <a:ext cx="2793492" cy="30906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15400" y="4893940"/>
            <a:ext cx="177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Autosum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20F8A0F5-6351-45FE-7767-CCA7B37DE74F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D375C3DF-A053-15DC-DDDC-768401151164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8F7E6271-9030-3359-8123-CCCBC4EDC86D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9DCD7A25-D4D6-4606-395B-A78937B3FE04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B969910C-1578-F782-C080-9AB3367491B0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5068165-2680-BB52-CFCB-CB6720771166}"/>
              </a:ext>
            </a:extLst>
          </p:cNvPr>
          <p:cNvSpPr/>
          <p:nvPr/>
        </p:nvSpPr>
        <p:spPr>
          <a:xfrm>
            <a:off x="483108" y="5387386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7A67AC-835C-7FAB-B9D6-EEC19A4FB3CA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D7F1CD99-FD9F-A511-90CD-ADA3D32AE9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7115586"/>
                  </p:ext>
                </p:extLst>
              </p:nvPr>
            </p:nvGraphicFramePr>
            <p:xfrm>
              <a:off x="3962667" y="3371087"/>
              <a:ext cx="3048000" cy="1714500"/>
            </p:xfrm>
            <a:graphic>
              <a:graphicData uri="http://schemas.microsoft.com/office/powerpoint/2016/slidezoom">
                <pslz:sldZm>
                  <pslz:sldZmObj sldId="260" cId="0">
                    <pslz:zmPr id="{F4059F06-B33A-44B1-8750-09AD4A61E0D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7F1CD99-FD9F-A511-90CD-ADA3D32AE9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2667" y="337108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7301" y="914257"/>
            <a:ext cx="7123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Penggunaan</a:t>
            </a:r>
            <a:r>
              <a:rPr spc="-5" dirty="0"/>
              <a:t> </a:t>
            </a:r>
            <a:r>
              <a:rPr spc="-25" dirty="0"/>
              <a:t>statistik </a:t>
            </a:r>
            <a:r>
              <a:rPr dirty="0"/>
              <a:t>sederhana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28838" y="1784395"/>
            <a:ext cx="8581962" cy="3483791"/>
            <a:chOff x="1628838" y="1957958"/>
            <a:chExt cx="8934450" cy="3870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8300" y="1967483"/>
              <a:ext cx="8915400" cy="38511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33601" y="1962721"/>
              <a:ext cx="8924925" cy="3860800"/>
            </a:xfrm>
            <a:custGeom>
              <a:avLst/>
              <a:gdLst/>
              <a:ahLst/>
              <a:cxnLst/>
              <a:rect l="l" t="t" r="r" b="b"/>
              <a:pathLst>
                <a:path w="8924925" h="3860800">
                  <a:moveTo>
                    <a:pt x="0" y="3860673"/>
                  </a:moveTo>
                  <a:lnTo>
                    <a:pt x="8924925" y="3860673"/>
                  </a:lnTo>
                  <a:lnTo>
                    <a:pt x="8924925" y="0"/>
                  </a:lnTo>
                  <a:lnTo>
                    <a:pt x="0" y="0"/>
                  </a:lnTo>
                  <a:lnTo>
                    <a:pt x="0" y="3860673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86200" y="5536239"/>
            <a:ext cx="38893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penggunaan </a:t>
            </a:r>
            <a:r>
              <a:rPr sz="1800" spc="-15" dirty="0">
                <a:latin typeface="Calibri"/>
                <a:cs typeface="Calibri"/>
              </a:rPr>
              <a:t>statistik </a:t>
            </a:r>
            <a:r>
              <a:rPr sz="1800" dirty="0">
                <a:latin typeface="Calibri"/>
                <a:cs typeface="Calibri"/>
              </a:rPr>
              <a:t>sederhana</a:t>
            </a: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4263C40-D0A8-B917-ABF6-45AD3B1341C0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53CCE9B1-C55C-97A3-A865-BF70545CDFBE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52D88F0A-012A-6D59-A952-FABB9870824A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A77902FD-A3E3-50DE-99FC-D59F6390E9BB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5658DA41-9327-7980-4E7D-F08A1CBE04FA}"/>
              </a:ext>
            </a:extLst>
          </p:cNvPr>
          <p:cNvSpPr/>
          <p:nvPr/>
        </p:nvSpPr>
        <p:spPr>
          <a:xfrm>
            <a:off x="10210800" y="5441749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FBEF80B-F6FD-BB42-E38A-5CE65E1DC6CF}"/>
              </a:ext>
            </a:extLst>
          </p:cNvPr>
          <p:cNvSpPr/>
          <p:nvPr/>
        </p:nvSpPr>
        <p:spPr>
          <a:xfrm>
            <a:off x="289352" y="5459713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4C855B-E619-C29A-2AFA-198264258C93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156" y="1394898"/>
            <a:ext cx="2459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80" dirty="0"/>
              <a:t> </a:t>
            </a:r>
            <a:r>
              <a:rPr spc="-25" dirty="0"/>
              <a:t>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8365" y="2324887"/>
            <a:ext cx="6252035" cy="1384738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sz="2400" spc="-10" dirty="0">
                <a:latin typeface="Calibri"/>
                <a:cs typeface="Calibri"/>
              </a:rPr>
              <a:t>Fungsi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ini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digunakan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untuk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melakukan </a:t>
            </a:r>
            <a:r>
              <a:rPr sz="2400" spc="-10" dirty="0">
                <a:latin typeface="Calibri"/>
                <a:cs typeface="Calibri"/>
              </a:rPr>
              <a:t> pengolahan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yan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gberhubungan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dengan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teks.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Fungsi-fungsi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yang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disediakan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oleh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micosoft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excel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diantaranya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fungsi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MID,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fungsi </a:t>
            </a:r>
            <a:r>
              <a:rPr sz="2400" spc="-615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LEFT,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Fungsi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RIGHT.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442" y="3936315"/>
            <a:ext cx="6520815" cy="1384738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527685" marR="5080" indent="-515620">
              <a:lnSpc>
                <a:spcPct val="90000"/>
              </a:lnSpc>
              <a:spcBef>
                <a:spcPts val="430"/>
              </a:spcBef>
              <a:tabLst>
                <a:tab pos="527685" algn="l"/>
              </a:tabLst>
            </a:pPr>
            <a:r>
              <a:rPr sz="2400" spc="-5" dirty="0">
                <a:latin typeface="Calibri"/>
                <a:cs typeface="Calibri"/>
              </a:rPr>
              <a:t>1.	</a:t>
            </a:r>
            <a:r>
              <a:rPr sz="2400" spc="-10" dirty="0">
                <a:latin typeface="Calibri"/>
                <a:cs typeface="Calibri"/>
              </a:rPr>
              <a:t>Fungsi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Untuk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mengambil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Sebagian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kata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atau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karakter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yang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terletak</a:t>
            </a:r>
            <a:r>
              <a:rPr sz="2400" spc="-5" dirty="0">
                <a:latin typeface="Calibri"/>
                <a:cs typeface="Calibri"/>
              </a:rPr>
              <a:t> di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tengah </a:t>
            </a:r>
            <a:r>
              <a:rPr sz="2400" spc="-6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teks.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Rumusnya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=Mid(text,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start_num, </a:t>
            </a:r>
            <a:r>
              <a:rPr sz="2400" spc="-10" dirty="0">
                <a:latin typeface="Calibri"/>
                <a:cs typeface="Calibri"/>
              </a:rPr>
              <a:t> number_chars).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Misalnya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Mid(A2,2,3)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73607" y="1848167"/>
            <a:ext cx="4582160" cy="2228850"/>
            <a:chOff x="7273607" y="1848167"/>
            <a:chExt cx="4582160" cy="2228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3195" y="1857755"/>
              <a:ext cx="4562856" cy="2209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78369" y="1852929"/>
              <a:ext cx="4572635" cy="2219325"/>
            </a:xfrm>
            <a:custGeom>
              <a:avLst/>
              <a:gdLst/>
              <a:ahLst/>
              <a:cxnLst/>
              <a:rect l="l" t="t" r="r" b="b"/>
              <a:pathLst>
                <a:path w="4572634" h="2219325">
                  <a:moveTo>
                    <a:pt x="0" y="2219325"/>
                  </a:moveTo>
                  <a:lnTo>
                    <a:pt x="4572381" y="2219325"/>
                  </a:lnTo>
                  <a:lnTo>
                    <a:pt x="4572381" y="0"/>
                  </a:lnTo>
                  <a:lnTo>
                    <a:pt x="0" y="0"/>
                  </a:lnTo>
                  <a:lnTo>
                    <a:pt x="0" y="2219325"/>
                  </a:lnTo>
                  <a:close/>
                </a:path>
              </a:pathLst>
            </a:custGeom>
            <a:ln w="952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58227" y="4358385"/>
            <a:ext cx="3813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contoh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penggunaan </a:t>
            </a:r>
            <a:r>
              <a:rPr sz="1800" spc="-5" dirty="0">
                <a:latin typeface="Calibri"/>
                <a:cs typeface="Calibri"/>
              </a:rPr>
              <a:t>fungsi </a:t>
            </a:r>
            <a:r>
              <a:rPr sz="1800" dirty="0">
                <a:latin typeface="Calibri"/>
                <a:cs typeface="Calibri"/>
              </a:rPr>
              <a:t>mid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5556D2C5-23D5-2533-FB9F-CCA20BF7199D}"/>
              </a:ext>
            </a:extLst>
          </p:cNvPr>
          <p:cNvGrpSpPr/>
          <p:nvPr/>
        </p:nvGrpSpPr>
        <p:grpSpPr>
          <a:xfrm>
            <a:off x="-21771" y="-21771"/>
            <a:ext cx="12191539" cy="1238134"/>
            <a:chOff x="0" y="2834639"/>
            <a:chExt cx="10078974" cy="1065276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587FF067-059C-AC43-AD42-DDCAB1BFB8B3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1C5CB1C6-049C-CDC9-D163-779221393EFC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4CF8BFE5-B453-88A6-5CF0-9D1BEE266977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ABB318F7-3818-5A91-E159-1993A9F4978E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5305D3E-7559-5255-16F8-5F45F2C290A5}"/>
              </a:ext>
            </a:extLst>
          </p:cNvPr>
          <p:cNvSpPr/>
          <p:nvPr/>
        </p:nvSpPr>
        <p:spPr>
          <a:xfrm>
            <a:off x="7278369" y="5257800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14AA73-D6E1-1F90-4A18-B90249B435F5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7971" y="1128342"/>
            <a:ext cx="24593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75" dirty="0"/>
              <a:t> </a:t>
            </a:r>
            <a:r>
              <a:rPr spc="-25" dirty="0"/>
              <a:t>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080" y="1464509"/>
            <a:ext cx="6389370" cy="4664097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527685" marR="5080" indent="-515620">
              <a:lnSpc>
                <a:spcPct val="90000"/>
              </a:lnSpc>
              <a:spcBef>
                <a:spcPts val="430"/>
              </a:spcBef>
              <a:buAutoNum type="arabicPeriod" startAt="2"/>
              <a:tabLst>
                <a:tab pos="527685" algn="l"/>
                <a:tab pos="528320" algn="l"/>
              </a:tabLst>
            </a:pPr>
            <a:r>
              <a:rPr sz="2400" spc="-10" dirty="0">
                <a:latin typeface="Calibri"/>
                <a:cs typeface="Calibri"/>
              </a:rPr>
              <a:t>Fungsi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LEFT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digunakan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untuk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mengambil </a:t>
            </a:r>
            <a:r>
              <a:rPr sz="2400" spc="-6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beberapa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karakter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teks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atau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string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yang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cara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pengambilannya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dimulai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dari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karakter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terkiri</a:t>
            </a:r>
            <a:r>
              <a:rPr sz="2400" spc="-5" dirty="0">
                <a:latin typeface="Calibri"/>
                <a:cs typeface="Calibri"/>
              </a:rPr>
              <a:t> pada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teks.</a:t>
            </a:r>
            <a:r>
              <a:rPr sz="2400" spc="-5" dirty="0">
                <a:latin typeface="Calibri"/>
                <a:cs typeface="Calibri"/>
              </a:rPr>
              <a:t> Bentuk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umum </a:t>
            </a:r>
            <a:r>
              <a:rPr sz="2400" spc="-6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fungsi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LEFT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adalah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527685">
              <a:lnSpc>
                <a:spcPts val="3025"/>
              </a:lnSpc>
            </a:pPr>
            <a:r>
              <a:rPr sz="2400" spc="-10" dirty="0">
                <a:latin typeface="Calibri"/>
                <a:cs typeface="Calibri"/>
              </a:rPr>
              <a:t>=LEFT(text,num_chars)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45"/>
              </a:spcBef>
            </a:pPr>
            <a:r>
              <a:rPr sz="2000" spc="-20" dirty="0">
                <a:latin typeface="Calibri"/>
                <a:cs typeface="Calibri"/>
              </a:rPr>
              <a:t>Keterangan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</a:p>
          <a:p>
            <a:pPr marL="469900">
              <a:lnSpc>
                <a:spcPts val="2735"/>
              </a:lnSpc>
              <a:spcBef>
                <a:spcPts val="215"/>
              </a:spcBef>
            </a:pPr>
            <a:r>
              <a:rPr sz="2000" dirty="0">
                <a:latin typeface="Arial MT"/>
                <a:cs typeface="Arial MT"/>
              </a:rPr>
              <a:t>•</a:t>
            </a:r>
            <a:r>
              <a:rPr sz="2000" spc="2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Calibri"/>
                <a:cs typeface="Calibri"/>
              </a:rPr>
              <a:t>=Left() </a:t>
            </a:r>
            <a:r>
              <a:rPr sz="2000" spc="-5" dirty="0">
                <a:latin typeface="Calibri"/>
                <a:cs typeface="Calibri"/>
              </a:rPr>
              <a:t>merupakan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fungsi dasar</a:t>
            </a:r>
            <a:r>
              <a:rPr sz="2000" spc="-10" dirty="0">
                <a:latin typeface="Calibri"/>
                <a:cs typeface="Calibri"/>
              </a:rPr>
              <a:t> yang</a:t>
            </a:r>
            <a:endParaRPr sz="2000" dirty="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000" spc="-10" dirty="0">
                <a:latin typeface="Calibri"/>
                <a:cs typeface="Calibri"/>
              </a:rPr>
              <a:t>digunakan</a:t>
            </a:r>
            <a:endParaRPr sz="2000" dirty="0">
              <a:latin typeface="Calibri"/>
              <a:cs typeface="Calibri"/>
            </a:endParaRPr>
          </a:p>
          <a:p>
            <a:pPr marL="698500" marR="456565" lvl="1" indent="-228600">
              <a:lnSpc>
                <a:spcPts val="2590"/>
              </a:lnSpc>
              <a:spcBef>
                <a:spcPts val="530"/>
              </a:spcBef>
              <a:buFont typeface="Arial MT"/>
              <a:buChar char="•"/>
              <a:tabLst>
                <a:tab pos="699135" algn="l"/>
              </a:tabLst>
            </a:pPr>
            <a:r>
              <a:rPr sz="2000" spc="-65" dirty="0">
                <a:latin typeface="Calibri"/>
                <a:cs typeface="Calibri"/>
              </a:rPr>
              <a:t>Text </a:t>
            </a:r>
            <a:r>
              <a:rPr sz="2000" spc="-5" dirty="0">
                <a:latin typeface="Calibri"/>
                <a:cs typeface="Calibri"/>
              </a:rPr>
              <a:t>merupakan </a:t>
            </a:r>
            <a:r>
              <a:rPr sz="2000" spc="-15" dirty="0">
                <a:latin typeface="Calibri"/>
                <a:cs typeface="Calibri"/>
              </a:rPr>
              <a:t>teks atau </a:t>
            </a:r>
            <a:r>
              <a:rPr sz="2000" spc="-5" dirty="0">
                <a:latin typeface="Calibri"/>
                <a:cs typeface="Calibri"/>
              </a:rPr>
              <a:t>alamat </a:t>
            </a:r>
            <a:r>
              <a:rPr sz="2000" dirty="0">
                <a:latin typeface="Calibri"/>
                <a:cs typeface="Calibri"/>
              </a:rPr>
              <a:t>cell </a:t>
            </a:r>
            <a:r>
              <a:rPr sz="2000" spc="-10" dirty="0">
                <a:latin typeface="Calibri"/>
                <a:cs typeface="Calibri"/>
              </a:rPr>
              <a:t>yang </a:t>
            </a:r>
            <a:r>
              <a:rPr sz="2000" spc="-5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akan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kita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ambil</a:t>
            </a:r>
            <a:r>
              <a:rPr sz="2000" spc="-10" dirty="0">
                <a:latin typeface="Calibri"/>
                <a:cs typeface="Calibri"/>
              </a:rPr>
              <a:t> beberapa </a:t>
            </a:r>
            <a:r>
              <a:rPr sz="2000" spc="-15" dirty="0">
                <a:latin typeface="Calibri"/>
                <a:cs typeface="Calibri"/>
              </a:rPr>
              <a:t>karakter</a:t>
            </a:r>
            <a:endParaRPr sz="2000" dirty="0">
              <a:latin typeface="Calibri"/>
              <a:cs typeface="Calibri"/>
            </a:endParaRPr>
          </a:p>
          <a:p>
            <a:pPr marL="698500" lvl="1" indent="-229235">
              <a:lnSpc>
                <a:spcPts val="2735"/>
              </a:lnSpc>
              <a:spcBef>
                <a:spcPts val="180"/>
              </a:spcBef>
              <a:buFont typeface="Arial MT"/>
              <a:buChar char="•"/>
              <a:tabLst>
                <a:tab pos="699135" algn="l"/>
              </a:tabLst>
            </a:pPr>
            <a:r>
              <a:rPr sz="2000" spc="-5" dirty="0">
                <a:latin typeface="Calibri"/>
                <a:cs typeface="Calibri"/>
              </a:rPr>
              <a:t>Num_chars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merupakan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jumlah</a:t>
            </a:r>
            <a:r>
              <a:rPr sz="2000" spc="-20" dirty="0">
                <a:latin typeface="Calibri"/>
                <a:cs typeface="Calibri"/>
              </a:rPr>
              <a:t> karakter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pada</a:t>
            </a:r>
            <a:endParaRPr sz="2000" dirty="0">
              <a:latin typeface="Calibri"/>
              <a:cs typeface="Calibri"/>
            </a:endParaRPr>
          </a:p>
          <a:p>
            <a:pPr marL="698500">
              <a:lnSpc>
                <a:spcPts val="2735"/>
              </a:lnSpc>
            </a:pPr>
            <a:r>
              <a:rPr sz="2000" spc="-5" dirty="0">
                <a:latin typeface="Calibri"/>
                <a:cs typeface="Calibri"/>
              </a:rPr>
              <a:t>string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atau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teks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akan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kita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ambil.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153209" y="2071120"/>
            <a:ext cx="4743450" cy="2114550"/>
            <a:chOff x="7153211" y="1323911"/>
            <a:chExt cx="4743450" cy="2114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799" y="1333500"/>
              <a:ext cx="4724400" cy="2095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57973" y="1328674"/>
              <a:ext cx="4733925" cy="2105025"/>
            </a:xfrm>
            <a:custGeom>
              <a:avLst/>
              <a:gdLst/>
              <a:ahLst/>
              <a:cxnLst/>
              <a:rect l="l" t="t" r="r" b="b"/>
              <a:pathLst>
                <a:path w="4733925" h="2105025">
                  <a:moveTo>
                    <a:pt x="0" y="2105025"/>
                  </a:moveTo>
                  <a:lnTo>
                    <a:pt x="4733925" y="2105025"/>
                  </a:lnTo>
                  <a:lnTo>
                    <a:pt x="4733925" y="0"/>
                  </a:lnTo>
                  <a:lnTo>
                    <a:pt x="0" y="0"/>
                  </a:lnTo>
                  <a:lnTo>
                    <a:pt x="0" y="2105025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39620" y="4244949"/>
            <a:ext cx="37706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contoh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penggunaan fungsi</a:t>
            </a:r>
            <a:r>
              <a:rPr sz="1800" spc="-10" dirty="0">
                <a:latin typeface="Calibri"/>
                <a:cs typeface="Calibri"/>
              </a:rPr>
              <a:t> left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E29DDF10-1569-46E8-6E6C-E54A2C943F78}"/>
              </a:ext>
            </a:extLst>
          </p:cNvPr>
          <p:cNvGrpSpPr/>
          <p:nvPr/>
        </p:nvGrpSpPr>
        <p:grpSpPr>
          <a:xfrm>
            <a:off x="-4393" y="-10886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81CD073E-5F41-8D9C-B7B7-C86C6450163B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85273322-44F7-ABE1-F6DD-018C749978AA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190E546-E077-09F7-4FA9-F397A0764CFD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633080A3-EA2B-87B8-8487-4D0715B30BFC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E27012F-5684-8605-1ADE-ECDCFE45053F}"/>
              </a:ext>
            </a:extLst>
          </p:cNvPr>
          <p:cNvSpPr/>
          <p:nvPr/>
        </p:nvSpPr>
        <p:spPr>
          <a:xfrm>
            <a:off x="7393557" y="5374811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033A3-46BD-D3EE-EA63-8BACD24BF19D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0826" y="894080"/>
            <a:ext cx="29940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Fungsi</a:t>
            </a:r>
            <a:r>
              <a:rPr spc="-75" dirty="0"/>
              <a:t> </a:t>
            </a:r>
            <a:r>
              <a:rPr spc="-5" dirty="0"/>
              <a:t>RIGHT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187" y="1491394"/>
            <a:ext cx="6066180" cy="4427751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151765">
              <a:lnSpc>
                <a:spcPct val="90000"/>
              </a:lnSpc>
              <a:spcBef>
                <a:spcPts val="415"/>
              </a:spcBef>
            </a:pPr>
            <a:r>
              <a:rPr sz="2400" spc="-10" dirty="0">
                <a:latin typeface="Calibri"/>
                <a:cs typeface="Calibri"/>
              </a:rPr>
              <a:t>Kebalikan </a:t>
            </a:r>
            <a:r>
              <a:rPr sz="2400" spc="-5" dirty="0">
                <a:latin typeface="Calibri"/>
                <a:cs typeface="Calibri"/>
              </a:rPr>
              <a:t>dari fungsi </a:t>
            </a:r>
            <a:r>
              <a:rPr sz="2400" spc="-55" dirty="0">
                <a:latin typeface="Calibri"/>
                <a:cs typeface="Calibri"/>
              </a:rPr>
              <a:t>LEFT, </a:t>
            </a:r>
            <a:r>
              <a:rPr sz="2400" spc="-5" dirty="0">
                <a:latin typeface="Calibri"/>
                <a:cs typeface="Calibri"/>
              </a:rPr>
              <a:t>fungsi </a:t>
            </a:r>
            <a:r>
              <a:rPr sz="2400" dirty="0">
                <a:latin typeface="Calibri"/>
                <a:cs typeface="Calibri"/>
              </a:rPr>
              <a:t>RIGHT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digunakan </a:t>
            </a:r>
            <a:r>
              <a:rPr sz="2400" spc="-5" dirty="0">
                <a:latin typeface="Calibri"/>
                <a:cs typeface="Calibri"/>
              </a:rPr>
              <a:t>untuk mengambil </a:t>
            </a:r>
            <a:r>
              <a:rPr sz="2400" spc="-10" dirty="0">
                <a:latin typeface="Calibri"/>
                <a:cs typeface="Calibri"/>
              </a:rPr>
              <a:t>beberapa </a:t>
            </a:r>
            <a:r>
              <a:rPr sz="2400" spc="-15" dirty="0">
                <a:latin typeface="Calibri"/>
                <a:cs typeface="Calibri"/>
              </a:rPr>
              <a:t>karakter </a:t>
            </a:r>
            <a:r>
              <a:rPr sz="2400" spc="-5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pada </a:t>
            </a:r>
            <a:r>
              <a:rPr sz="2400" spc="-10" dirty="0">
                <a:latin typeface="Calibri"/>
                <a:cs typeface="Calibri"/>
              </a:rPr>
              <a:t>suatu teks </a:t>
            </a:r>
            <a:r>
              <a:rPr sz="2400" spc="-15" dirty="0">
                <a:latin typeface="Calibri"/>
                <a:cs typeface="Calibri"/>
              </a:rPr>
              <a:t>atau </a:t>
            </a:r>
            <a:r>
              <a:rPr sz="2400" spc="-5" dirty="0">
                <a:latin typeface="Calibri"/>
                <a:cs typeface="Calibri"/>
              </a:rPr>
              <a:t>string </a:t>
            </a:r>
            <a:r>
              <a:rPr sz="2400" spc="-10" dirty="0">
                <a:latin typeface="Calibri"/>
                <a:cs typeface="Calibri"/>
              </a:rPr>
              <a:t>yang </a:t>
            </a:r>
            <a:r>
              <a:rPr sz="2400" spc="-20" dirty="0">
                <a:latin typeface="Calibri"/>
                <a:cs typeface="Calibri"/>
              </a:rPr>
              <a:t>cara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pengambilannya </a:t>
            </a:r>
            <a:r>
              <a:rPr sz="2400" spc="-5" dirty="0">
                <a:latin typeface="Calibri"/>
                <a:cs typeface="Calibri"/>
              </a:rPr>
              <a:t>dimulai dari </a:t>
            </a:r>
            <a:r>
              <a:rPr sz="2400" spc="-15" dirty="0">
                <a:latin typeface="Calibri"/>
                <a:cs typeface="Calibri"/>
              </a:rPr>
              <a:t>karakter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terkananpada </a:t>
            </a:r>
            <a:r>
              <a:rPr sz="2400" spc="-10" dirty="0">
                <a:latin typeface="Calibri"/>
                <a:cs typeface="Calibri"/>
              </a:rPr>
              <a:t>teks, </a:t>
            </a:r>
            <a:r>
              <a:rPr sz="2400" spc="-5" dirty="0">
                <a:latin typeface="Calibri"/>
                <a:cs typeface="Calibri"/>
              </a:rPr>
              <a:t>bentuk umum fungsi </a:t>
            </a:r>
            <a:r>
              <a:rPr sz="2400" dirty="0">
                <a:latin typeface="Calibri"/>
                <a:cs typeface="Calibri"/>
              </a:rPr>
              <a:t>ini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adalah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10" dirty="0">
                <a:latin typeface="Calibri"/>
                <a:cs typeface="Calibri"/>
              </a:rPr>
              <a:t>=RIGHT(text,num_chars)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400" spc="-20" dirty="0">
                <a:latin typeface="Calibri"/>
                <a:cs typeface="Calibri"/>
              </a:rPr>
              <a:t>Keterangan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  <a:tabLst>
                <a:tab pos="697865" algn="l"/>
              </a:tabLst>
            </a:pPr>
            <a:r>
              <a:rPr sz="2000" spc="-5" dirty="0">
                <a:latin typeface="Arial MT"/>
                <a:cs typeface="Arial MT"/>
              </a:rPr>
              <a:t>•	</a:t>
            </a:r>
            <a:r>
              <a:rPr sz="2000" spc="-10" dirty="0">
                <a:latin typeface="Calibri"/>
                <a:cs typeface="Calibri"/>
              </a:rPr>
              <a:t>=RIGHT()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merupakan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fungsi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dasar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yang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digunakan</a:t>
            </a:r>
            <a:endParaRPr sz="2000" dirty="0">
              <a:latin typeface="Calibri"/>
              <a:cs typeface="Calibri"/>
            </a:endParaRPr>
          </a:p>
          <a:p>
            <a:pPr marL="698500" marR="417195" indent="-228600">
              <a:lnSpc>
                <a:spcPts val="2380"/>
              </a:lnSpc>
              <a:spcBef>
                <a:spcPts val="5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60" dirty="0">
                <a:latin typeface="Calibri"/>
                <a:cs typeface="Calibri"/>
              </a:rPr>
              <a:t>Text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merupakan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teks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atau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alamat </a:t>
            </a:r>
            <a:r>
              <a:rPr sz="2000" spc="-5" dirty="0">
                <a:latin typeface="Calibri"/>
                <a:cs typeface="Calibri"/>
              </a:rPr>
              <a:t>cell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yang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akan </a:t>
            </a:r>
            <a:r>
              <a:rPr sz="2000" spc="-4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kita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ambil </a:t>
            </a:r>
            <a:r>
              <a:rPr sz="2000" spc="-15" dirty="0">
                <a:latin typeface="Calibri"/>
                <a:cs typeface="Calibri"/>
              </a:rPr>
              <a:t>beberapa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karakternya.</a:t>
            </a:r>
            <a:endParaRPr sz="2000" dirty="0">
              <a:latin typeface="Calibri"/>
              <a:cs typeface="Calibri"/>
            </a:endParaRPr>
          </a:p>
          <a:p>
            <a:pPr marL="698500" marR="5080" indent="-228600">
              <a:lnSpc>
                <a:spcPct val="90000"/>
              </a:lnSpc>
              <a:spcBef>
                <a:spcPts val="4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Num_chars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merupakan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jumlah</a:t>
            </a:r>
            <a:r>
              <a:rPr sz="2000" spc="-20" dirty="0">
                <a:latin typeface="Calibri"/>
                <a:cs typeface="Calibri"/>
              </a:rPr>
              <a:t> karakter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pada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string </a:t>
            </a:r>
            <a:r>
              <a:rPr sz="2000" spc="-4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atau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teks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yan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gakan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kita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ambil.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Pengambilan </a:t>
            </a:r>
            <a:r>
              <a:rPr sz="2000" spc="-10" dirty="0">
                <a:latin typeface="Calibri"/>
                <a:cs typeface="Calibri"/>
              </a:rPr>
              <a:t> dihitung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dari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karakter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terkanan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pada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suatu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teks.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1835" y="1590611"/>
            <a:ext cx="5012055" cy="1847850"/>
            <a:chOff x="6811835" y="1590611"/>
            <a:chExt cx="5012055" cy="18478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1423" y="1600200"/>
              <a:ext cx="4992624" cy="1828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16597" y="1595374"/>
              <a:ext cx="5002530" cy="1838325"/>
            </a:xfrm>
            <a:custGeom>
              <a:avLst/>
              <a:gdLst/>
              <a:ahLst/>
              <a:cxnLst/>
              <a:rect l="l" t="t" r="r" b="b"/>
              <a:pathLst>
                <a:path w="5002530" h="1838325">
                  <a:moveTo>
                    <a:pt x="0" y="1838325"/>
                  </a:moveTo>
                  <a:lnTo>
                    <a:pt x="5002149" y="1838325"/>
                  </a:lnTo>
                  <a:lnTo>
                    <a:pt x="5002149" y="0"/>
                  </a:lnTo>
                  <a:lnTo>
                    <a:pt x="0" y="0"/>
                  </a:lnTo>
                  <a:lnTo>
                    <a:pt x="0" y="1838325"/>
                  </a:lnTo>
                  <a:close/>
                </a:path>
              </a:pathLst>
            </a:custGeom>
            <a:ln w="9525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70826" y="3644265"/>
            <a:ext cx="3893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Gambar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contoh </a:t>
            </a:r>
            <a:r>
              <a:rPr sz="1800" dirty="0">
                <a:latin typeface="Calibri"/>
                <a:cs typeface="Calibri"/>
              </a:rPr>
              <a:t>penggunaan</a:t>
            </a:r>
            <a:r>
              <a:rPr sz="1800" spc="-5" dirty="0">
                <a:latin typeface="Calibri"/>
                <a:cs typeface="Calibri"/>
              </a:rPr>
              <a:t> fungsi right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2D91EDD0-5E0F-36BA-DB4D-0DC2892E91C5}"/>
              </a:ext>
            </a:extLst>
          </p:cNvPr>
          <p:cNvGrpSpPr/>
          <p:nvPr/>
        </p:nvGrpSpPr>
        <p:grpSpPr>
          <a:xfrm>
            <a:off x="-4393" y="-8449"/>
            <a:ext cx="12191539" cy="1238134"/>
            <a:chOff x="0" y="2834639"/>
            <a:chExt cx="10078974" cy="1065276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18F7480C-962C-DEBC-B3C8-1C51886819E7}"/>
                </a:ext>
              </a:extLst>
            </p:cNvPr>
            <p:cNvSpPr/>
            <p:nvPr/>
          </p:nvSpPr>
          <p:spPr>
            <a:xfrm>
              <a:off x="0" y="2956427"/>
              <a:ext cx="10078974" cy="580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EAD5FC1F-FE14-01DA-1564-29F6B01A4454}"/>
                </a:ext>
              </a:extLst>
            </p:cNvPr>
            <p:cNvSpPr/>
            <p:nvPr/>
          </p:nvSpPr>
          <p:spPr>
            <a:xfrm>
              <a:off x="557783" y="2834639"/>
              <a:ext cx="1028700" cy="1030605"/>
            </a:xfrm>
            <a:custGeom>
              <a:avLst/>
              <a:gdLst/>
              <a:ahLst/>
              <a:cxnLst/>
              <a:rect l="l" t="t" r="r" b="b"/>
              <a:pathLst>
                <a:path w="1028700" h="1030604">
                  <a:moveTo>
                    <a:pt x="514350" y="0"/>
                  </a:moveTo>
                  <a:lnTo>
                    <a:pt x="467532" y="2105"/>
                  </a:lnTo>
                  <a:lnTo>
                    <a:pt x="421893" y="8299"/>
                  </a:lnTo>
                  <a:lnTo>
                    <a:pt x="377613" y="18400"/>
                  </a:lnTo>
                  <a:lnTo>
                    <a:pt x="334874" y="32227"/>
                  </a:lnTo>
                  <a:lnTo>
                    <a:pt x="293857" y="49597"/>
                  </a:lnTo>
                  <a:lnTo>
                    <a:pt x="254745" y="70329"/>
                  </a:lnTo>
                  <a:lnTo>
                    <a:pt x="217718" y="94241"/>
                  </a:lnTo>
                  <a:lnTo>
                    <a:pt x="182958" y="121150"/>
                  </a:lnTo>
                  <a:lnTo>
                    <a:pt x="150647" y="150875"/>
                  </a:lnTo>
                  <a:lnTo>
                    <a:pt x="120966" y="183235"/>
                  </a:lnTo>
                  <a:lnTo>
                    <a:pt x="94097" y="218046"/>
                  </a:lnTo>
                  <a:lnTo>
                    <a:pt x="70222" y="255128"/>
                  </a:lnTo>
                  <a:lnTo>
                    <a:pt x="49522" y="294299"/>
                  </a:lnTo>
                  <a:lnTo>
                    <a:pt x="32178" y="335376"/>
                  </a:lnTo>
                  <a:lnTo>
                    <a:pt x="18372" y="378177"/>
                  </a:lnTo>
                  <a:lnTo>
                    <a:pt x="8286" y="422522"/>
                  </a:lnTo>
                  <a:lnTo>
                    <a:pt x="2101" y="468227"/>
                  </a:lnTo>
                  <a:lnTo>
                    <a:pt x="0" y="515112"/>
                  </a:lnTo>
                  <a:lnTo>
                    <a:pt x="2101" y="561996"/>
                  </a:lnTo>
                  <a:lnTo>
                    <a:pt x="8286" y="607701"/>
                  </a:lnTo>
                  <a:lnTo>
                    <a:pt x="18372" y="652046"/>
                  </a:lnTo>
                  <a:lnTo>
                    <a:pt x="32178" y="694847"/>
                  </a:lnTo>
                  <a:lnTo>
                    <a:pt x="49522" y="735924"/>
                  </a:lnTo>
                  <a:lnTo>
                    <a:pt x="70222" y="775095"/>
                  </a:lnTo>
                  <a:lnTo>
                    <a:pt x="94097" y="812177"/>
                  </a:lnTo>
                  <a:lnTo>
                    <a:pt x="120966" y="846988"/>
                  </a:lnTo>
                  <a:lnTo>
                    <a:pt x="150647" y="879348"/>
                  </a:lnTo>
                  <a:lnTo>
                    <a:pt x="182958" y="909073"/>
                  </a:lnTo>
                  <a:lnTo>
                    <a:pt x="217718" y="935982"/>
                  </a:lnTo>
                  <a:lnTo>
                    <a:pt x="254745" y="959894"/>
                  </a:lnTo>
                  <a:lnTo>
                    <a:pt x="293857" y="980626"/>
                  </a:lnTo>
                  <a:lnTo>
                    <a:pt x="334874" y="997996"/>
                  </a:lnTo>
                  <a:lnTo>
                    <a:pt x="377613" y="1011823"/>
                  </a:lnTo>
                  <a:lnTo>
                    <a:pt x="421893" y="1021924"/>
                  </a:lnTo>
                  <a:lnTo>
                    <a:pt x="467532" y="1028118"/>
                  </a:lnTo>
                  <a:lnTo>
                    <a:pt x="514350" y="1030224"/>
                  </a:lnTo>
                  <a:lnTo>
                    <a:pt x="561170" y="1028118"/>
                  </a:lnTo>
                  <a:lnTo>
                    <a:pt x="606813" y="1021924"/>
                  </a:lnTo>
                  <a:lnTo>
                    <a:pt x="651095" y="1011823"/>
                  </a:lnTo>
                  <a:lnTo>
                    <a:pt x="693836" y="997996"/>
                  </a:lnTo>
                  <a:lnTo>
                    <a:pt x="734853" y="980626"/>
                  </a:lnTo>
                  <a:lnTo>
                    <a:pt x="773966" y="959894"/>
                  </a:lnTo>
                  <a:lnTo>
                    <a:pt x="810992" y="935982"/>
                  </a:lnTo>
                  <a:lnTo>
                    <a:pt x="845752" y="909073"/>
                  </a:lnTo>
                  <a:lnTo>
                    <a:pt x="878062" y="879347"/>
                  </a:lnTo>
                  <a:lnTo>
                    <a:pt x="907741" y="846988"/>
                  </a:lnTo>
                  <a:lnTo>
                    <a:pt x="934609" y="812177"/>
                  </a:lnTo>
                  <a:lnTo>
                    <a:pt x="958483" y="775095"/>
                  </a:lnTo>
                  <a:lnTo>
                    <a:pt x="979182" y="735924"/>
                  </a:lnTo>
                  <a:lnTo>
                    <a:pt x="996524" y="694847"/>
                  </a:lnTo>
                  <a:lnTo>
                    <a:pt x="1010329" y="652046"/>
                  </a:lnTo>
                  <a:lnTo>
                    <a:pt x="1020414" y="607701"/>
                  </a:lnTo>
                  <a:lnTo>
                    <a:pt x="1026598" y="561996"/>
                  </a:lnTo>
                  <a:lnTo>
                    <a:pt x="1028700" y="515112"/>
                  </a:lnTo>
                  <a:lnTo>
                    <a:pt x="1026598" y="468227"/>
                  </a:lnTo>
                  <a:lnTo>
                    <a:pt x="1020414" y="422522"/>
                  </a:lnTo>
                  <a:lnTo>
                    <a:pt x="1010329" y="378177"/>
                  </a:lnTo>
                  <a:lnTo>
                    <a:pt x="996524" y="335376"/>
                  </a:lnTo>
                  <a:lnTo>
                    <a:pt x="979182" y="294299"/>
                  </a:lnTo>
                  <a:lnTo>
                    <a:pt x="958483" y="255128"/>
                  </a:lnTo>
                  <a:lnTo>
                    <a:pt x="934609" y="218046"/>
                  </a:lnTo>
                  <a:lnTo>
                    <a:pt x="907741" y="183235"/>
                  </a:lnTo>
                  <a:lnTo>
                    <a:pt x="878062" y="150875"/>
                  </a:lnTo>
                  <a:lnTo>
                    <a:pt x="845752" y="121150"/>
                  </a:lnTo>
                  <a:lnTo>
                    <a:pt x="810992" y="94241"/>
                  </a:lnTo>
                  <a:lnTo>
                    <a:pt x="773966" y="70329"/>
                  </a:lnTo>
                  <a:lnTo>
                    <a:pt x="734853" y="49597"/>
                  </a:lnTo>
                  <a:lnTo>
                    <a:pt x="693836" y="32227"/>
                  </a:lnTo>
                  <a:lnTo>
                    <a:pt x="651095" y="18400"/>
                  </a:lnTo>
                  <a:lnTo>
                    <a:pt x="606813" y="8299"/>
                  </a:lnTo>
                  <a:lnTo>
                    <a:pt x="561170" y="210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CFB0CE0-BDFF-523C-DEFC-42BD6AF5B96B}"/>
                </a:ext>
              </a:extLst>
            </p:cNvPr>
            <p:cNvSpPr/>
            <p:nvPr/>
          </p:nvSpPr>
          <p:spPr>
            <a:xfrm>
              <a:off x="643127" y="2929127"/>
              <a:ext cx="868680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551EE0AB-6AF1-5C3B-0267-0437568EED64}"/>
              </a:ext>
            </a:extLst>
          </p:cNvPr>
          <p:cNvSpPr/>
          <p:nvPr/>
        </p:nvSpPr>
        <p:spPr>
          <a:xfrm>
            <a:off x="9677400" y="5387385"/>
            <a:ext cx="1626107" cy="753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71F09F6-0AE9-3E50-8239-7188D03BEDD7}"/>
              </a:ext>
            </a:extLst>
          </p:cNvPr>
          <p:cNvSpPr/>
          <p:nvPr/>
        </p:nvSpPr>
        <p:spPr>
          <a:xfrm>
            <a:off x="7319519" y="5257800"/>
            <a:ext cx="1828800" cy="7537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EF7551-4CB5-4B11-CECD-233CC36488C0}"/>
              </a:ext>
            </a:extLst>
          </p:cNvPr>
          <p:cNvSpPr/>
          <p:nvPr/>
        </p:nvSpPr>
        <p:spPr>
          <a:xfrm>
            <a:off x="10886" y="6341506"/>
            <a:ext cx="12176260" cy="4511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1308</Words>
  <Application>Microsoft Office PowerPoint</Application>
  <PresentationFormat>Widescreen</PresentationFormat>
  <Paragraphs>153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 MT</vt:lpstr>
      <vt:lpstr>Calibri</vt:lpstr>
      <vt:lpstr>Calibri Light</vt:lpstr>
      <vt:lpstr>Segoe UI</vt:lpstr>
      <vt:lpstr>Times New Roman</vt:lpstr>
      <vt:lpstr>Office Theme</vt:lpstr>
      <vt:lpstr>Aplikasi Perkantoran</vt:lpstr>
      <vt:lpstr>Penggunaan fungsi statistik, fungsi text, tanggal dan  waktu pada aplikasi pengolah angka</vt:lpstr>
      <vt:lpstr>Jenis-jenis cell</vt:lpstr>
      <vt:lpstr>Bekerja dengan fungsi statistik sederhana</vt:lpstr>
      <vt:lpstr>Rumus menggunakan statistik sederhana</vt:lpstr>
      <vt:lpstr>Penggunaan statistik sederhana</vt:lpstr>
      <vt:lpstr>Fungsi text</vt:lpstr>
      <vt:lpstr>Fungsi text</vt:lpstr>
      <vt:lpstr>Fungsi RIGHT</vt:lpstr>
      <vt:lpstr>Fungsi Date &amp; Time</vt:lpstr>
      <vt:lpstr>Fungsi Date &amp; Time</vt:lpstr>
      <vt:lpstr>Fungsi Date</vt:lpstr>
      <vt:lpstr>Fungsi TIME</vt:lpstr>
      <vt:lpstr>Fungsi HOUR</vt:lpstr>
      <vt:lpstr>Fungsi YEAR</vt:lpstr>
      <vt:lpstr>Fungsi EDATE</vt:lpstr>
      <vt:lpstr>Statistik Database</vt:lpstr>
      <vt:lpstr>Statistik database</vt:lpstr>
      <vt:lpstr>Statistik database</vt:lpstr>
      <vt:lpstr>Penggunaan statistik database</vt:lpstr>
      <vt:lpstr>Penggunaan countif dan sumif</vt:lpstr>
      <vt:lpstr>Mefilter data (mengelompokan)</vt:lpstr>
      <vt:lpstr>Mefilter data (mengelompokan)</vt:lpstr>
      <vt:lpstr>Mefilter data (mengelompokan)</vt:lpstr>
      <vt:lpstr>Mefilter data (mengelompokan)</vt:lpstr>
      <vt:lpstr>Mefilter data (mengelompokan)</vt:lpstr>
      <vt:lpstr>Sort data (Mengurutkan)</vt:lpstr>
      <vt:lpstr>PIVOT Table</vt:lpstr>
      <vt:lpstr>PIVOT Table</vt:lpstr>
      <vt:lpstr>PIVOT Table</vt:lpstr>
      <vt:lpstr>PIVOT Tabel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DM-2</cp:lastModifiedBy>
  <cp:revision>3</cp:revision>
  <dcterms:created xsi:type="dcterms:W3CDTF">2022-08-04T13:36:12Z</dcterms:created>
  <dcterms:modified xsi:type="dcterms:W3CDTF">2022-08-12T01:23:09Z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2022-08-04T00:00:00Z</vt:filetime>
  </property>
</Properties>
</file>